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3" r:id="rId4"/>
    <p:sldId id="271" r:id="rId5"/>
    <p:sldId id="258" r:id="rId6"/>
    <p:sldId id="270" r:id="rId7"/>
    <p:sldId id="259" r:id="rId8"/>
    <p:sldId id="272" r:id="rId9"/>
    <p:sldId id="265" r:id="rId10"/>
    <p:sldId id="266" r:id="rId11"/>
    <p:sldId id="268" r:id="rId12"/>
    <p:sldId id="274" r:id="rId13"/>
    <p:sldId id="260" r:id="rId14"/>
    <p:sldId id="261" r:id="rId15"/>
    <p:sldId id="262" r:id="rId16"/>
    <p:sldId id="263" r:id="rId17"/>
    <p:sldId id="264" r:id="rId18"/>
    <p:sldId id="26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806"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8F9E0-22D1-E915-8AD2-AB383C677D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D6DF1EE-22EA-35C9-666D-618C8EFC25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361D5C0-F07C-2F7B-78B2-1582FB656C79}"/>
              </a:ext>
            </a:extLst>
          </p:cNvPr>
          <p:cNvSpPr>
            <a:spLocks noGrp="1"/>
          </p:cNvSpPr>
          <p:nvPr>
            <p:ph type="dt" sz="half" idx="10"/>
          </p:nvPr>
        </p:nvSpPr>
        <p:spPr/>
        <p:txBody>
          <a:bodyPr/>
          <a:lstStyle/>
          <a:p>
            <a:fld id="{B41C9B68-F3BA-4D99-807F-6643EA2FB621}" type="datetimeFigureOut">
              <a:rPr lang="en-IN" smtClean="0"/>
              <a:t>11-01-2023</a:t>
            </a:fld>
            <a:endParaRPr lang="en-IN"/>
          </a:p>
        </p:txBody>
      </p:sp>
      <p:sp>
        <p:nvSpPr>
          <p:cNvPr id="5" name="Footer Placeholder 4">
            <a:extLst>
              <a:ext uri="{FF2B5EF4-FFF2-40B4-BE49-F238E27FC236}">
                <a16:creationId xmlns:a16="http://schemas.microsoft.com/office/drawing/2014/main" id="{3B78C762-A2DB-A165-7013-784639D3AB1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2F263BC-60D3-4141-E7D5-FEAD94CB5ECA}"/>
              </a:ext>
            </a:extLst>
          </p:cNvPr>
          <p:cNvSpPr>
            <a:spLocks noGrp="1"/>
          </p:cNvSpPr>
          <p:nvPr>
            <p:ph type="sldNum" sz="quarter" idx="12"/>
          </p:nvPr>
        </p:nvSpPr>
        <p:spPr/>
        <p:txBody>
          <a:bodyPr/>
          <a:lstStyle/>
          <a:p>
            <a:fld id="{24218907-093D-4441-9DDB-CB621D2D009A}" type="slidenum">
              <a:rPr lang="en-IN" smtClean="0"/>
              <a:t>‹#›</a:t>
            </a:fld>
            <a:endParaRPr lang="en-IN"/>
          </a:p>
        </p:txBody>
      </p:sp>
    </p:spTree>
    <p:extLst>
      <p:ext uri="{BB962C8B-B14F-4D97-AF65-F5344CB8AC3E}">
        <p14:creationId xmlns:p14="http://schemas.microsoft.com/office/powerpoint/2010/main" val="1755440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A025B-64B1-206B-743A-7114FCD0D2A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83CC22C-BD84-F0E1-E827-3C39058E00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7FBA35-BA3E-57F1-66ED-295852775A37}"/>
              </a:ext>
            </a:extLst>
          </p:cNvPr>
          <p:cNvSpPr>
            <a:spLocks noGrp="1"/>
          </p:cNvSpPr>
          <p:nvPr>
            <p:ph type="dt" sz="half" idx="10"/>
          </p:nvPr>
        </p:nvSpPr>
        <p:spPr/>
        <p:txBody>
          <a:bodyPr/>
          <a:lstStyle/>
          <a:p>
            <a:fld id="{B41C9B68-F3BA-4D99-807F-6643EA2FB621}" type="datetimeFigureOut">
              <a:rPr lang="en-IN" smtClean="0"/>
              <a:t>11-01-2023</a:t>
            </a:fld>
            <a:endParaRPr lang="en-IN"/>
          </a:p>
        </p:txBody>
      </p:sp>
      <p:sp>
        <p:nvSpPr>
          <p:cNvPr id="5" name="Footer Placeholder 4">
            <a:extLst>
              <a:ext uri="{FF2B5EF4-FFF2-40B4-BE49-F238E27FC236}">
                <a16:creationId xmlns:a16="http://schemas.microsoft.com/office/drawing/2014/main" id="{24F16319-D5CF-E317-A04A-0147CEB9BED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85C06D6-46DA-2387-F4C1-E47E0826DD7B}"/>
              </a:ext>
            </a:extLst>
          </p:cNvPr>
          <p:cNvSpPr>
            <a:spLocks noGrp="1"/>
          </p:cNvSpPr>
          <p:nvPr>
            <p:ph type="sldNum" sz="quarter" idx="12"/>
          </p:nvPr>
        </p:nvSpPr>
        <p:spPr/>
        <p:txBody>
          <a:bodyPr/>
          <a:lstStyle/>
          <a:p>
            <a:fld id="{24218907-093D-4441-9DDB-CB621D2D009A}" type="slidenum">
              <a:rPr lang="en-IN" smtClean="0"/>
              <a:t>‹#›</a:t>
            </a:fld>
            <a:endParaRPr lang="en-IN"/>
          </a:p>
        </p:txBody>
      </p:sp>
    </p:spTree>
    <p:extLst>
      <p:ext uri="{BB962C8B-B14F-4D97-AF65-F5344CB8AC3E}">
        <p14:creationId xmlns:p14="http://schemas.microsoft.com/office/powerpoint/2010/main" val="739071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FE77E-49DA-048C-CACC-FCAEE1E446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08D261D-78FA-1F75-FE4F-E0580EE54E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DC7A6C-7204-68B3-944B-331234186B7D}"/>
              </a:ext>
            </a:extLst>
          </p:cNvPr>
          <p:cNvSpPr>
            <a:spLocks noGrp="1"/>
          </p:cNvSpPr>
          <p:nvPr>
            <p:ph type="dt" sz="half" idx="10"/>
          </p:nvPr>
        </p:nvSpPr>
        <p:spPr/>
        <p:txBody>
          <a:bodyPr/>
          <a:lstStyle/>
          <a:p>
            <a:fld id="{B41C9B68-F3BA-4D99-807F-6643EA2FB621}" type="datetimeFigureOut">
              <a:rPr lang="en-IN" smtClean="0"/>
              <a:t>11-01-2023</a:t>
            </a:fld>
            <a:endParaRPr lang="en-IN"/>
          </a:p>
        </p:txBody>
      </p:sp>
      <p:sp>
        <p:nvSpPr>
          <p:cNvPr id="5" name="Footer Placeholder 4">
            <a:extLst>
              <a:ext uri="{FF2B5EF4-FFF2-40B4-BE49-F238E27FC236}">
                <a16:creationId xmlns:a16="http://schemas.microsoft.com/office/drawing/2014/main" id="{180777F7-E726-B75D-339E-219660CC475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61B1B02-DE69-03AF-2CD2-025B470A971D}"/>
              </a:ext>
            </a:extLst>
          </p:cNvPr>
          <p:cNvSpPr>
            <a:spLocks noGrp="1"/>
          </p:cNvSpPr>
          <p:nvPr>
            <p:ph type="sldNum" sz="quarter" idx="12"/>
          </p:nvPr>
        </p:nvSpPr>
        <p:spPr/>
        <p:txBody>
          <a:bodyPr/>
          <a:lstStyle/>
          <a:p>
            <a:fld id="{24218907-093D-4441-9DDB-CB621D2D009A}" type="slidenum">
              <a:rPr lang="en-IN" smtClean="0"/>
              <a:t>‹#›</a:t>
            </a:fld>
            <a:endParaRPr lang="en-IN"/>
          </a:p>
        </p:txBody>
      </p:sp>
    </p:spTree>
    <p:extLst>
      <p:ext uri="{BB962C8B-B14F-4D97-AF65-F5344CB8AC3E}">
        <p14:creationId xmlns:p14="http://schemas.microsoft.com/office/powerpoint/2010/main" val="3462784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84E7D-841B-D306-B205-77F64A2AA06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3140293-36C3-3403-D8BC-54C86EDA8D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BFB0220-95DA-EA7C-F815-FF62F8ADED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7262B17-1334-84E1-7D73-3184FCC0CA0A}"/>
              </a:ext>
            </a:extLst>
          </p:cNvPr>
          <p:cNvSpPr>
            <a:spLocks noGrp="1"/>
          </p:cNvSpPr>
          <p:nvPr>
            <p:ph type="dt" sz="half" idx="10"/>
          </p:nvPr>
        </p:nvSpPr>
        <p:spPr/>
        <p:txBody>
          <a:bodyPr/>
          <a:lstStyle/>
          <a:p>
            <a:fld id="{B41C9B68-F3BA-4D99-807F-6643EA2FB621}" type="datetimeFigureOut">
              <a:rPr lang="en-IN" smtClean="0"/>
              <a:t>11-01-2023</a:t>
            </a:fld>
            <a:endParaRPr lang="en-IN"/>
          </a:p>
        </p:txBody>
      </p:sp>
      <p:sp>
        <p:nvSpPr>
          <p:cNvPr id="6" name="Footer Placeholder 5">
            <a:extLst>
              <a:ext uri="{FF2B5EF4-FFF2-40B4-BE49-F238E27FC236}">
                <a16:creationId xmlns:a16="http://schemas.microsoft.com/office/drawing/2014/main" id="{C9938A8D-2667-944C-0C29-C57ABE1E99B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AE7ECAA-E60D-09BB-1AB9-17BF7A7C231E}"/>
              </a:ext>
            </a:extLst>
          </p:cNvPr>
          <p:cNvSpPr>
            <a:spLocks noGrp="1"/>
          </p:cNvSpPr>
          <p:nvPr>
            <p:ph type="sldNum" sz="quarter" idx="12"/>
          </p:nvPr>
        </p:nvSpPr>
        <p:spPr/>
        <p:txBody>
          <a:bodyPr/>
          <a:lstStyle/>
          <a:p>
            <a:fld id="{24218907-093D-4441-9DDB-CB621D2D009A}" type="slidenum">
              <a:rPr lang="en-IN" smtClean="0"/>
              <a:t>‹#›</a:t>
            </a:fld>
            <a:endParaRPr lang="en-IN"/>
          </a:p>
        </p:txBody>
      </p:sp>
    </p:spTree>
    <p:extLst>
      <p:ext uri="{BB962C8B-B14F-4D97-AF65-F5344CB8AC3E}">
        <p14:creationId xmlns:p14="http://schemas.microsoft.com/office/powerpoint/2010/main" val="1899553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1AB00-0692-B0E8-4511-193C5606128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4D4D684-EE3C-C223-90E0-2FD467F33B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E610C1-B7EE-EA63-9413-5C0E60CE19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ED5F96F-DDFC-3464-9E15-B14B333991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7AAC91-4858-55C9-D465-D32A3CFD31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4E19E4B-E5DC-6CEB-2000-5E40CEA6EFEE}"/>
              </a:ext>
            </a:extLst>
          </p:cNvPr>
          <p:cNvSpPr>
            <a:spLocks noGrp="1"/>
          </p:cNvSpPr>
          <p:nvPr>
            <p:ph type="dt" sz="half" idx="10"/>
          </p:nvPr>
        </p:nvSpPr>
        <p:spPr/>
        <p:txBody>
          <a:bodyPr/>
          <a:lstStyle/>
          <a:p>
            <a:fld id="{B41C9B68-F3BA-4D99-807F-6643EA2FB621}" type="datetimeFigureOut">
              <a:rPr lang="en-IN" smtClean="0"/>
              <a:t>11-01-2023</a:t>
            </a:fld>
            <a:endParaRPr lang="en-IN"/>
          </a:p>
        </p:txBody>
      </p:sp>
      <p:sp>
        <p:nvSpPr>
          <p:cNvPr id="8" name="Footer Placeholder 7">
            <a:extLst>
              <a:ext uri="{FF2B5EF4-FFF2-40B4-BE49-F238E27FC236}">
                <a16:creationId xmlns:a16="http://schemas.microsoft.com/office/drawing/2014/main" id="{2BFFC10B-0E65-A98A-1D2C-503F2B5F661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2F25CA2-E5B6-7B90-9C83-36762B57206D}"/>
              </a:ext>
            </a:extLst>
          </p:cNvPr>
          <p:cNvSpPr>
            <a:spLocks noGrp="1"/>
          </p:cNvSpPr>
          <p:nvPr>
            <p:ph type="sldNum" sz="quarter" idx="12"/>
          </p:nvPr>
        </p:nvSpPr>
        <p:spPr/>
        <p:txBody>
          <a:bodyPr/>
          <a:lstStyle/>
          <a:p>
            <a:fld id="{24218907-093D-4441-9DDB-CB621D2D009A}" type="slidenum">
              <a:rPr lang="en-IN" smtClean="0"/>
              <a:t>‹#›</a:t>
            </a:fld>
            <a:endParaRPr lang="en-IN"/>
          </a:p>
        </p:txBody>
      </p:sp>
    </p:spTree>
    <p:extLst>
      <p:ext uri="{BB962C8B-B14F-4D97-AF65-F5344CB8AC3E}">
        <p14:creationId xmlns:p14="http://schemas.microsoft.com/office/powerpoint/2010/main" val="2975644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15170-115B-7620-63A4-3ADD6A154E2F}"/>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54ECEF8-AA09-F12A-BF90-11583C68EA87}"/>
              </a:ext>
            </a:extLst>
          </p:cNvPr>
          <p:cNvSpPr>
            <a:spLocks noGrp="1"/>
          </p:cNvSpPr>
          <p:nvPr>
            <p:ph type="dt" sz="half" idx="10"/>
          </p:nvPr>
        </p:nvSpPr>
        <p:spPr/>
        <p:txBody>
          <a:bodyPr/>
          <a:lstStyle/>
          <a:p>
            <a:fld id="{B41C9B68-F3BA-4D99-807F-6643EA2FB621}" type="datetimeFigureOut">
              <a:rPr lang="en-IN" smtClean="0"/>
              <a:t>11-01-2023</a:t>
            </a:fld>
            <a:endParaRPr lang="en-IN"/>
          </a:p>
        </p:txBody>
      </p:sp>
      <p:sp>
        <p:nvSpPr>
          <p:cNvPr id="4" name="Footer Placeholder 3">
            <a:extLst>
              <a:ext uri="{FF2B5EF4-FFF2-40B4-BE49-F238E27FC236}">
                <a16:creationId xmlns:a16="http://schemas.microsoft.com/office/drawing/2014/main" id="{8B0FAF25-F24D-851D-8726-04F054C27E7E}"/>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34779E9D-F51F-CCC8-9322-4A573C9D216A}"/>
              </a:ext>
            </a:extLst>
          </p:cNvPr>
          <p:cNvSpPr>
            <a:spLocks noGrp="1"/>
          </p:cNvSpPr>
          <p:nvPr>
            <p:ph type="sldNum" sz="quarter" idx="12"/>
          </p:nvPr>
        </p:nvSpPr>
        <p:spPr/>
        <p:txBody>
          <a:bodyPr/>
          <a:lstStyle/>
          <a:p>
            <a:fld id="{24218907-093D-4441-9DDB-CB621D2D009A}" type="slidenum">
              <a:rPr lang="en-IN" smtClean="0"/>
              <a:t>‹#›</a:t>
            </a:fld>
            <a:endParaRPr lang="en-IN"/>
          </a:p>
        </p:txBody>
      </p:sp>
    </p:spTree>
    <p:extLst>
      <p:ext uri="{BB962C8B-B14F-4D97-AF65-F5344CB8AC3E}">
        <p14:creationId xmlns:p14="http://schemas.microsoft.com/office/powerpoint/2010/main" val="835403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68B58E-9D21-9A20-C2AB-AA17CB64DF51}"/>
              </a:ext>
            </a:extLst>
          </p:cNvPr>
          <p:cNvSpPr>
            <a:spLocks noGrp="1"/>
          </p:cNvSpPr>
          <p:nvPr>
            <p:ph type="dt" sz="half" idx="10"/>
          </p:nvPr>
        </p:nvSpPr>
        <p:spPr/>
        <p:txBody>
          <a:bodyPr/>
          <a:lstStyle/>
          <a:p>
            <a:fld id="{B41C9B68-F3BA-4D99-807F-6643EA2FB621}" type="datetimeFigureOut">
              <a:rPr lang="en-IN" smtClean="0"/>
              <a:t>11-01-2023</a:t>
            </a:fld>
            <a:endParaRPr lang="en-IN"/>
          </a:p>
        </p:txBody>
      </p:sp>
      <p:sp>
        <p:nvSpPr>
          <p:cNvPr id="3" name="Footer Placeholder 2">
            <a:extLst>
              <a:ext uri="{FF2B5EF4-FFF2-40B4-BE49-F238E27FC236}">
                <a16:creationId xmlns:a16="http://schemas.microsoft.com/office/drawing/2014/main" id="{B15C9E12-7FC2-20F2-FE89-EA7173F89D0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6933F3F-E31A-B420-D8F7-E8C78A0D6B41}"/>
              </a:ext>
            </a:extLst>
          </p:cNvPr>
          <p:cNvSpPr>
            <a:spLocks noGrp="1"/>
          </p:cNvSpPr>
          <p:nvPr>
            <p:ph type="sldNum" sz="quarter" idx="12"/>
          </p:nvPr>
        </p:nvSpPr>
        <p:spPr/>
        <p:txBody>
          <a:bodyPr/>
          <a:lstStyle/>
          <a:p>
            <a:fld id="{24218907-093D-4441-9DDB-CB621D2D009A}" type="slidenum">
              <a:rPr lang="en-IN" smtClean="0"/>
              <a:t>‹#›</a:t>
            </a:fld>
            <a:endParaRPr lang="en-IN"/>
          </a:p>
        </p:txBody>
      </p:sp>
    </p:spTree>
    <p:extLst>
      <p:ext uri="{BB962C8B-B14F-4D97-AF65-F5344CB8AC3E}">
        <p14:creationId xmlns:p14="http://schemas.microsoft.com/office/powerpoint/2010/main" val="1671289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5FF39-3BAE-C651-3030-A66890BDE5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5882AB1-4797-F349-1405-A208D9AC26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F258D06-DDC8-5D7D-4FF4-4362C21475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3B14BE-9B25-E0D3-A67B-517EED2BD9D6}"/>
              </a:ext>
            </a:extLst>
          </p:cNvPr>
          <p:cNvSpPr>
            <a:spLocks noGrp="1"/>
          </p:cNvSpPr>
          <p:nvPr>
            <p:ph type="dt" sz="half" idx="10"/>
          </p:nvPr>
        </p:nvSpPr>
        <p:spPr/>
        <p:txBody>
          <a:bodyPr/>
          <a:lstStyle/>
          <a:p>
            <a:fld id="{B41C9B68-F3BA-4D99-807F-6643EA2FB621}" type="datetimeFigureOut">
              <a:rPr lang="en-IN" smtClean="0"/>
              <a:t>11-01-2023</a:t>
            </a:fld>
            <a:endParaRPr lang="en-IN"/>
          </a:p>
        </p:txBody>
      </p:sp>
      <p:sp>
        <p:nvSpPr>
          <p:cNvPr id="6" name="Footer Placeholder 5">
            <a:extLst>
              <a:ext uri="{FF2B5EF4-FFF2-40B4-BE49-F238E27FC236}">
                <a16:creationId xmlns:a16="http://schemas.microsoft.com/office/drawing/2014/main" id="{80DAF390-60A7-5E7A-87A6-12492D8E527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6320085-0847-C7B5-4EE3-2A805A596D12}"/>
              </a:ext>
            </a:extLst>
          </p:cNvPr>
          <p:cNvSpPr>
            <a:spLocks noGrp="1"/>
          </p:cNvSpPr>
          <p:nvPr>
            <p:ph type="sldNum" sz="quarter" idx="12"/>
          </p:nvPr>
        </p:nvSpPr>
        <p:spPr/>
        <p:txBody>
          <a:bodyPr/>
          <a:lstStyle/>
          <a:p>
            <a:fld id="{24218907-093D-4441-9DDB-CB621D2D009A}" type="slidenum">
              <a:rPr lang="en-IN" smtClean="0"/>
              <a:t>‹#›</a:t>
            </a:fld>
            <a:endParaRPr lang="en-IN"/>
          </a:p>
        </p:txBody>
      </p:sp>
    </p:spTree>
    <p:extLst>
      <p:ext uri="{BB962C8B-B14F-4D97-AF65-F5344CB8AC3E}">
        <p14:creationId xmlns:p14="http://schemas.microsoft.com/office/powerpoint/2010/main" val="1884841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3CB77-7B1F-B5A3-3701-BE60C0C275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7BB1BCC-F48B-8864-05F3-80A6AE3FC1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0EEDF5AC-713D-0396-D4C5-71EF2AC75C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8BC0EF-DF6A-E6B3-CB97-DDC6891E3351}"/>
              </a:ext>
            </a:extLst>
          </p:cNvPr>
          <p:cNvSpPr>
            <a:spLocks noGrp="1"/>
          </p:cNvSpPr>
          <p:nvPr>
            <p:ph type="dt" sz="half" idx="10"/>
          </p:nvPr>
        </p:nvSpPr>
        <p:spPr/>
        <p:txBody>
          <a:bodyPr/>
          <a:lstStyle/>
          <a:p>
            <a:fld id="{B41C9B68-F3BA-4D99-807F-6643EA2FB621}" type="datetimeFigureOut">
              <a:rPr lang="en-IN" smtClean="0"/>
              <a:t>11-01-2023</a:t>
            </a:fld>
            <a:endParaRPr lang="en-IN"/>
          </a:p>
        </p:txBody>
      </p:sp>
      <p:sp>
        <p:nvSpPr>
          <p:cNvPr id="6" name="Footer Placeholder 5">
            <a:extLst>
              <a:ext uri="{FF2B5EF4-FFF2-40B4-BE49-F238E27FC236}">
                <a16:creationId xmlns:a16="http://schemas.microsoft.com/office/drawing/2014/main" id="{66CA5CEE-D0BC-59A5-30F0-3C54ECD2D22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C1D43F1-5C7D-BD18-1D91-17DA81750BD8}"/>
              </a:ext>
            </a:extLst>
          </p:cNvPr>
          <p:cNvSpPr>
            <a:spLocks noGrp="1"/>
          </p:cNvSpPr>
          <p:nvPr>
            <p:ph type="sldNum" sz="quarter" idx="12"/>
          </p:nvPr>
        </p:nvSpPr>
        <p:spPr/>
        <p:txBody>
          <a:bodyPr/>
          <a:lstStyle/>
          <a:p>
            <a:fld id="{24218907-093D-4441-9DDB-CB621D2D009A}" type="slidenum">
              <a:rPr lang="en-IN" smtClean="0"/>
              <a:t>‹#›</a:t>
            </a:fld>
            <a:endParaRPr lang="en-IN"/>
          </a:p>
        </p:txBody>
      </p:sp>
    </p:spTree>
    <p:extLst>
      <p:ext uri="{BB962C8B-B14F-4D97-AF65-F5344CB8AC3E}">
        <p14:creationId xmlns:p14="http://schemas.microsoft.com/office/powerpoint/2010/main" val="3657854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34F36-E73E-F1CE-10B0-34D37CA2570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7E96AB5-297D-6E53-15DE-9B65E18CBB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F79A535-AC59-2A79-579C-77FE7E5020AC}"/>
              </a:ext>
            </a:extLst>
          </p:cNvPr>
          <p:cNvSpPr>
            <a:spLocks noGrp="1"/>
          </p:cNvSpPr>
          <p:nvPr>
            <p:ph type="dt" sz="half" idx="10"/>
          </p:nvPr>
        </p:nvSpPr>
        <p:spPr/>
        <p:txBody>
          <a:bodyPr/>
          <a:lstStyle/>
          <a:p>
            <a:fld id="{B41C9B68-F3BA-4D99-807F-6643EA2FB621}" type="datetimeFigureOut">
              <a:rPr lang="en-IN" smtClean="0"/>
              <a:t>11-01-2023</a:t>
            </a:fld>
            <a:endParaRPr lang="en-IN"/>
          </a:p>
        </p:txBody>
      </p:sp>
      <p:sp>
        <p:nvSpPr>
          <p:cNvPr id="5" name="Footer Placeholder 4">
            <a:extLst>
              <a:ext uri="{FF2B5EF4-FFF2-40B4-BE49-F238E27FC236}">
                <a16:creationId xmlns:a16="http://schemas.microsoft.com/office/drawing/2014/main" id="{A2C0904D-A1EB-AD93-8BE0-CBF11FD44BB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283D88B-4371-8B34-A7B8-EC96C9B50FD9}"/>
              </a:ext>
            </a:extLst>
          </p:cNvPr>
          <p:cNvSpPr>
            <a:spLocks noGrp="1"/>
          </p:cNvSpPr>
          <p:nvPr>
            <p:ph type="sldNum" sz="quarter" idx="12"/>
          </p:nvPr>
        </p:nvSpPr>
        <p:spPr/>
        <p:txBody>
          <a:bodyPr/>
          <a:lstStyle/>
          <a:p>
            <a:fld id="{24218907-093D-4441-9DDB-CB621D2D009A}" type="slidenum">
              <a:rPr lang="en-IN" smtClean="0"/>
              <a:t>‹#›</a:t>
            </a:fld>
            <a:endParaRPr lang="en-IN"/>
          </a:p>
        </p:txBody>
      </p:sp>
    </p:spTree>
    <p:extLst>
      <p:ext uri="{BB962C8B-B14F-4D97-AF65-F5344CB8AC3E}">
        <p14:creationId xmlns:p14="http://schemas.microsoft.com/office/powerpoint/2010/main" val="1028114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A8C659-C8AA-E5D9-19E0-8264F978F60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C664ECB-35BE-25D8-1C49-063C67672D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58D7053-FC77-F49C-FF09-212B081EF711}"/>
              </a:ext>
            </a:extLst>
          </p:cNvPr>
          <p:cNvSpPr>
            <a:spLocks noGrp="1"/>
          </p:cNvSpPr>
          <p:nvPr>
            <p:ph type="dt" sz="half" idx="10"/>
          </p:nvPr>
        </p:nvSpPr>
        <p:spPr/>
        <p:txBody>
          <a:bodyPr/>
          <a:lstStyle/>
          <a:p>
            <a:fld id="{B41C9B68-F3BA-4D99-807F-6643EA2FB621}" type="datetimeFigureOut">
              <a:rPr lang="en-IN" smtClean="0"/>
              <a:t>11-01-2023</a:t>
            </a:fld>
            <a:endParaRPr lang="en-IN"/>
          </a:p>
        </p:txBody>
      </p:sp>
      <p:sp>
        <p:nvSpPr>
          <p:cNvPr id="5" name="Footer Placeholder 4">
            <a:extLst>
              <a:ext uri="{FF2B5EF4-FFF2-40B4-BE49-F238E27FC236}">
                <a16:creationId xmlns:a16="http://schemas.microsoft.com/office/drawing/2014/main" id="{0F253F76-4A11-A466-A161-BB061E7ECC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C8092BF-0DE7-DA6A-122E-2D7B8BFA71CF}"/>
              </a:ext>
            </a:extLst>
          </p:cNvPr>
          <p:cNvSpPr>
            <a:spLocks noGrp="1"/>
          </p:cNvSpPr>
          <p:nvPr>
            <p:ph type="sldNum" sz="quarter" idx="12"/>
          </p:nvPr>
        </p:nvSpPr>
        <p:spPr/>
        <p:txBody>
          <a:bodyPr/>
          <a:lstStyle/>
          <a:p>
            <a:fld id="{24218907-093D-4441-9DDB-CB621D2D009A}" type="slidenum">
              <a:rPr lang="en-IN" smtClean="0"/>
              <a:t>‹#›</a:t>
            </a:fld>
            <a:endParaRPr lang="en-IN"/>
          </a:p>
        </p:txBody>
      </p:sp>
    </p:spTree>
    <p:extLst>
      <p:ext uri="{BB962C8B-B14F-4D97-AF65-F5344CB8AC3E}">
        <p14:creationId xmlns:p14="http://schemas.microsoft.com/office/powerpoint/2010/main" val="797594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F8D1CD-EFE4-AA0D-838B-BB2EDB3187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E8D0218-7133-7533-E543-3EC6C391DB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C2DAAE9-824F-275A-53AE-391C5FC33C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C9B68-F3BA-4D99-807F-6643EA2FB621}" type="datetimeFigureOut">
              <a:rPr lang="en-IN" smtClean="0"/>
              <a:t>11-01-2023</a:t>
            </a:fld>
            <a:endParaRPr lang="en-IN"/>
          </a:p>
        </p:txBody>
      </p:sp>
      <p:sp>
        <p:nvSpPr>
          <p:cNvPr id="5" name="Footer Placeholder 4">
            <a:extLst>
              <a:ext uri="{FF2B5EF4-FFF2-40B4-BE49-F238E27FC236}">
                <a16:creationId xmlns:a16="http://schemas.microsoft.com/office/drawing/2014/main" id="{D1CD4AED-5052-09E8-05D9-29C29C22C0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0D4108E0-253C-1675-8C19-33983E2EBD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18907-093D-4441-9DDB-CB621D2D009A}" type="slidenum">
              <a:rPr lang="en-IN" smtClean="0"/>
              <a:t>‹#›</a:t>
            </a:fld>
            <a:endParaRPr lang="en-IN"/>
          </a:p>
        </p:txBody>
      </p:sp>
    </p:spTree>
    <p:extLst>
      <p:ext uri="{BB962C8B-B14F-4D97-AF65-F5344CB8AC3E}">
        <p14:creationId xmlns:p14="http://schemas.microsoft.com/office/powerpoint/2010/main" val="2411228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microsoft.com/office/2007/relationships/hdphoto" Target="../media/hdphoto2.wdp"/><Relationship Id="rId12" Type="http://schemas.openxmlformats.org/officeDocument/2006/relationships/image" Target="../media/image14.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3.jpeg"/><Relationship Id="rId5" Type="http://schemas.openxmlformats.org/officeDocument/2006/relationships/image" Target="../media/image9.jpeg"/><Relationship Id="rId10" Type="http://schemas.openxmlformats.org/officeDocument/2006/relationships/image" Target="../media/image12.jpeg"/><Relationship Id="rId4" Type="http://schemas.microsoft.com/office/2007/relationships/hdphoto" Target="../media/hdphoto1.wdp"/><Relationship Id="rId9" Type="http://schemas.microsoft.com/office/2007/relationships/hdphoto" Target="../media/hdphoto3.wdp"/></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81852B-7919-F6E0-208C-5120C04D2908}"/>
              </a:ext>
            </a:extLst>
          </p:cNvPr>
          <p:cNvPicPr>
            <a:picLocks noChangeAspect="1"/>
          </p:cNvPicPr>
          <p:nvPr/>
        </p:nvPicPr>
        <p:blipFill rotWithShape="1">
          <a:blip r:embed="rId2">
            <a:extLst>
              <a:ext uri="{28A0092B-C50C-407E-A947-70E740481C1C}">
                <a14:useLocalDpi xmlns:a14="http://schemas.microsoft.com/office/drawing/2010/main" val="0"/>
              </a:ext>
            </a:extLst>
          </a:blip>
          <a:srcRect l="32251" t="10642" r="30179" b="17515"/>
          <a:stretch/>
        </p:blipFill>
        <p:spPr bwMode="auto">
          <a:xfrm>
            <a:off x="4154308" y="1492676"/>
            <a:ext cx="3737610" cy="4465955"/>
          </a:xfrm>
          <a:prstGeom prst="rect">
            <a:avLst/>
          </a:prstGeom>
          <a:noFill/>
          <a:ln w="9525" cap="flat" cmpd="sng" algn="ctr">
            <a:solidFill>
              <a:srgbClr val="FF0000"/>
            </a:solidFill>
            <a:prstDash val="solid"/>
            <a:miter lim="8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BD44B56D-247E-190B-97C7-F8A35FF3FA90}"/>
              </a:ext>
            </a:extLst>
          </p:cNvPr>
          <p:cNvSpPr txBox="1"/>
          <p:nvPr/>
        </p:nvSpPr>
        <p:spPr>
          <a:xfrm>
            <a:off x="496957" y="292347"/>
            <a:ext cx="11052313" cy="1200329"/>
          </a:xfrm>
          <a:prstGeom prst="rect">
            <a:avLst/>
          </a:prstGeom>
          <a:noFill/>
        </p:spPr>
        <p:txBody>
          <a:bodyPr wrap="square">
            <a:spAutoFit/>
          </a:bodyPr>
          <a:lstStyle/>
          <a:p>
            <a:pPr algn="ctr"/>
            <a:r>
              <a:rPr lang="en-US" sz="3600" b="1" dirty="0">
                <a:solidFill>
                  <a:srgbClr val="385623"/>
                </a:solidFill>
                <a:effectLst/>
                <a:latin typeface="Berlin Sans FB Demi" panose="020E0802020502020306" pitchFamily="34" charset="0"/>
                <a:ea typeface="Times New Roman" panose="02020603050405020304" pitchFamily="18" charset="0"/>
              </a:rPr>
              <a:t>CENTRE FOR SIMILIPAL STUDIES</a:t>
            </a:r>
            <a:endParaRPr lang="en-IN" sz="1600" dirty="0">
              <a:effectLst/>
              <a:latin typeface="Times New Roman" panose="02020603050405020304" pitchFamily="18" charset="0"/>
              <a:ea typeface="Times New Roman" panose="02020603050405020304" pitchFamily="18" charset="0"/>
            </a:endParaRPr>
          </a:p>
          <a:p>
            <a:pPr algn="ctr"/>
            <a:r>
              <a:rPr lang="en-US" sz="3600" b="1" dirty="0">
                <a:solidFill>
                  <a:srgbClr val="00B050"/>
                </a:solidFill>
                <a:effectLst/>
                <a:latin typeface="Berlin Sans FB Demi" panose="020E0802020502020306" pitchFamily="34" charset="0"/>
                <a:ea typeface="Times New Roman" panose="02020603050405020304" pitchFamily="18" charset="0"/>
              </a:rPr>
              <a:t> </a:t>
            </a:r>
            <a:endParaRPr lang="en-IN"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16884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5D0CE-4D6D-2931-2C33-6105B15DB1E8}"/>
              </a:ext>
            </a:extLst>
          </p:cNvPr>
          <p:cNvSpPr>
            <a:spLocks noGrp="1"/>
          </p:cNvSpPr>
          <p:nvPr>
            <p:ph type="title"/>
          </p:nvPr>
        </p:nvSpPr>
        <p:spPr>
          <a:xfrm>
            <a:off x="838200" y="-141771"/>
            <a:ext cx="10515600" cy="1325563"/>
          </a:xfrm>
        </p:spPr>
        <p:txBody>
          <a:bodyPr/>
          <a:lstStyle/>
          <a:p>
            <a:r>
              <a:rPr lang="en-IN"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t>Genesis</a:t>
            </a:r>
          </a:p>
        </p:txBody>
      </p:sp>
      <p:sp>
        <p:nvSpPr>
          <p:cNvPr id="3" name="Content Placeholder 2">
            <a:extLst>
              <a:ext uri="{FF2B5EF4-FFF2-40B4-BE49-F238E27FC236}">
                <a16:creationId xmlns:a16="http://schemas.microsoft.com/office/drawing/2014/main" id="{491B2AA6-9B7C-9210-0D5A-7CF672224CD1}"/>
              </a:ext>
            </a:extLst>
          </p:cNvPr>
          <p:cNvSpPr>
            <a:spLocks noGrp="1"/>
          </p:cNvSpPr>
          <p:nvPr>
            <p:ph idx="1"/>
          </p:nvPr>
        </p:nvSpPr>
        <p:spPr>
          <a:xfrm>
            <a:off x="838200" y="844826"/>
            <a:ext cx="10515600" cy="5715000"/>
          </a:xfrm>
        </p:spPr>
        <p:txBody>
          <a:bodyPr>
            <a:normAutofit fontScale="92500" lnSpcReduction="10000"/>
          </a:bodyPr>
          <a:lstStyle/>
          <a:p>
            <a:pPr marL="0" indent="0" algn="just">
              <a:lnSpc>
                <a:spcPct val="120000"/>
              </a:lnSpc>
              <a:buNone/>
            </a:pPr>
            <a:r>
              <a:rPr lang="en-US" sz="1800" dirty="0">
                <a:effectLst/>
                <a:latin typeface="Times New Roman" panose="02020603050405020304" pitchFamily="18" charset="0"/>
                <a:ea typeface="Times New Roman" panose="02020603050405020304" pitchFamily="18" charset="0"/>
              </a:rPr>
              <a:t>The Centre for </a:t>
            </a:r>
            <a:r>
              <a:rPr lang="en-US" sz="1800" dirty="0" err="1">
                <a:effectLst/>
                <a:latin typeface="Times New Roman" panose="02020603050405020304" pitchFamily="18" charset="0"/>
                <a:ea typeface="Times New Roman" panose="02020603050405020304" pitchFamily="18" charset="0"/>
              </a:rPr>
              <a:t>Similipal</a:t>
            </a:r>
            <a:r>
              <a:rPr lang="en-US" sz="1800" dirty="0">
                <a:effectLst/>
                <a:latin typeface="Times New Roman" panose="02020603050405020304" pitchFamily="18" charset="0"/>
                <a:ea typeface="Times New Roman" panose="02020603050405020304" pitchFamily="18" charset="0"/>
              </a:rPr>
              <a:t> Studies (CSS) of MSCB University (Erstwhile North Orissa University) was established in the year 2005 with a view to carry out research, documentation and field studies related to </a:t>
            </a:r>
            <a:r>
              <a:rPr lang="en-US" sz="1800" dirty="0" err="1">
                <a:effectLst/>
                <a:latin typeface="Times New Roman" panose="02020603050405020304" pitchFamily="18" charset="0"/>
                <a:ea typeface="Times New Roman" panose="02020603050405020304" pitchFamily="18" charset="0"/>
              </a:rPr>
              <a:t>Similipal</a:t>
            </a:r>
            <a:r>
              <a:rPr lang="en-US" sz="1800" dirty="0">
                <a:effectLst/>
                <a:latin typeface="Times New Roman" panose="02020603050405020304" pitchFamily="18" charset="0"/>
                <a:ea typeface="Times New Roman" panose="02020603050405020304" pitchFamily="18" charset="0"/>
              </a:rPr>
              <a:t> Biosphere.</a:t>
            </a:r>
          </a:p>
          <a:p>
            <a:pPr marL="0" indent="0" algn="just">
              <a:lnSpc>
                <a:spcPct val="120000"/>
              </a:lnSpc>
              <a:buNone/>
            </a:pPr>
            <a:r>
              <a:rPr lang="en-US" sz="1800" b="1" dirty="0">
                <a:effectLst/>
                <a:latin typeface="Times New Roman" panose="02020603050405020304" pitchFamily="18" charset="0"/>
                <a:ea typeface="Times New Roman" panose="02020603050405020304" pitchFamily="18" charset="0"/>
              </a:rPr>
              <a:t>A Core Committee was constituted to frame the guidelines for the Centre vide Syndicate Resolution no.12 (d) dated 9.2.2005 and No.4 (d) dated 18.2.2005. The Core Committee consisted of the following members:</a:t>
            </a:r>
          </a:p>
          <a:p>
            <a:pPr marL="0" indent="0" algn="just">
              <a:lnSpc>
                <a:spcPct val="120000"/>
              </a:lnSpc>
              <a:buNone/>
            </a:pPr>
            <a:r>
              <a:rPr lang="en-US" sz="1800" dirty="0">
                <a:latin typeface="Times New Roman" panose="02020603050405020304" pitchFamily="18" charset="0"/>
                <a:ea typeface="Times New Roman" panose="02020603050405020304" pitchFamily="18" charset="0"/>
              </a:rPr>
              <a:t>Chairman-Vice- Chancellor Prof. S. Nanda</a:t>
            </a:r>
          </a:p>
          <a:p>
            <a:pPr marL="0" indent="0" algn="just">
              <a:lnSpc>
                <a:spcPct val="120000"/>
              </a:lnSpc>
              <a:buNone/>
            </a:pPr>
            <a:r>
              <a:rPr lang="en-US" sz="1800" dirty="0">
                <a:effectLst/>
                <a:latin typeface="Times New Roman" panose="02020603050405020304" pitchFamily="18" charset="0"/>
                <a:ea typeface="Times New Roman" panose="02020603050405020304" pitchFamily="18" charset="0"/>
              </a:rPr>
              <a:t>Members-</a:t>
            </a:r>
          </a:p>
          <a:p>
            <a:pPr marL="893763" indent="0" algn="just">
              <a:lnSpc>
                <a:spcPct val="120000"/>
              </a:lnSpc>
            </a:pPr>
            <a:r>
              <a:rPr lang="en-US" sz="1800" dirty="0">
                <a:effectLst/>
                <a:latin typeface="Times New Roman" panose="02020603050405020304" pitchFamily="18" charset="0"/>
                <a:ea typeface="Times New Roman" panose="02020603050405020304" pitchFamily="18" charset="0"/>
              </a:rPr>
              <a:t> Director, STR, Baripada</a:t>
            </a:r>
          </a:p>
          <a:p>
            <a:pPr marL="893763" indent="0" algn="just">
              <a:lnSpc>
                <a:spcPct val="120000"/>
              </a:lnSpc>
            </a:pPr>
            <a:r>
              <a:rPr lang="en-US" sz="1800" dirty="0">
                <a:latin typeface="Times New Roman" panose="02020603050405020304" pitchFamily="18" charset="0"/>
                <a:ea typeface="Times New Roman" panose="02020603050405020304" pitchFamily="18" charset="0"/>
              </a:rPr>
              <a:t>Prof. Rita Ray, Professor of Sociology, Utkal University</a:t>
            </a:r>
          </a:p>
          <a:p>
            <a:pPr marL="893763" indent="0" algn="just">
              <a:lnSpc>
                <a:spcPct val="120000"/>
              </a:lnSpc>
            </a:pPr>
            <a:r>
              <a:rPr lang="en-US" sz="1800" dirty="0">
                <a:effectLst/>
                <a:latin typeface="Times New Roman" panose="02020603050405020304" pitchFamily="18" charset="0"/>
                <a:ea typeface="Times New Roman" panose="02020603050405020304" pitchFamily="18" charset="0"/>
              </a:rPr>
              <a:t>Prof. P. K. Das, Professor of Anthropology, Utkal University</a:t>
            </a:r>
          </a:p>
          <a:p>
            <a:pPr marL="893763" indent="0" algn="just">
              <a:lnSpc>
                <a:spcPct val="120000"/>
              </a:lnSpc>
            </a:pPr>
            <a:r>
              <a:rPr lang="en-US" sz="1800" dirty="0">
                <a:latin typeface="Times New Roman" panose="02020603050405020304" pitchFamily="18" charset="0"/>
                <a:ea typeface="Times New Roman" panose="02020603050405020304" pitchFamily="18" charset="0"/>
              </a:rPr>
              <a:t>Dr </a:t>
            </a:r>
            <a:r>
              <a:rPr lang="en-US" sz="1800" dirty="0" err="1">
                <a:latin typeface="Times New Roman" panose="02020603050405020304" pitchFamily="18" charset="0"/>
                <a:ea typeface="Times New Roman" panose="02020603050405020304" pitchFamily="18" charset="0"/>
              </a:rPr>
              <a:t>Ajit</a:t>
            </a:r>
            <a:r>
              <a:rPr lang="en-US" sz="1800" dirty="0">
                <a:latin typeface="Times New Roman" panose="02020603050405020304" pitchFamily="18" charset="0"/>
                <a:ea typeface="Times New Roman" panose="02020603050405020304" pitchFamily="18" charset="0"/>
              </a:rPr>
              <a:t> Patnaik, Chief Executive, </a:t>
            </a:r>
            <a:r>
              <a:rPr lang="en-US" sz="1800" dirty="0" err="1">
                <a:latin typeface="Times New Roman" panose="02020603050405020304" pitchFamily="18" charset="0"/>
                <a:ea typeface="Times New Roman" panose="02020603050405020304" pitchFamily="18" charset="0"/>
              </a:rPr>
              <a:t>Chilika</a:t>
            </a:r>
            <a:r>
              <a:rPr lang="en-US" sz="1800" dirty="0">
                <a:latin typeface="Times New Roman" panose="02020603050405020304" pitchFamily="18" charset="0"/>
                <a:ea typeface="Times New Roman" panose="02020603050405020304" pitchFamily="18" charset="0"/>
              </a:rPr>
              <a:t> Development Authority</a:t>
            </a:r>
          </a:p>
          <a:p>
            <a:pPr marL="893763" indent="0" algn="just">
              <a:lnSpc>
                <a:spcPct val="120000"/>
              </a:lnSpc>
            </a:pPr>
            <a:r>
              <a:rPr lang="en-US" sz="1800" dirty="0">
                <a:effectLst/>
                <a:latin typeface="Times New Roman" panose="02020603050405020304" pitchFamily="18" charset="0"/>
                <a:ea typeface="Times New Roman" panose="02020603050405020304" pitchFamily="18" charset="0"/>
              </a:rPr>
              <a:t>Dr K. K. Basa, Director, Indira Gandhi </a:t>
            </a:r>
            <a:r>
              <a:rPr lang="en-US" sz="1800" dirty="0" err="1">
                <a:effectLst/>
                <a:latin typeface="Times New Roman" panose="02020603050405020304" pitchFamily="18" charset="0"/>
                <a:ea typeface="Times New Roman" panose="02020603050405020304" pitchFamily="18" charset="0"/>
              </a:rPr>
              <a:t>Rashtriya</a:t>
            </a:r>
            <a:r>
              <a:rPr lang="en-US" sz="1800" dirty="0">
                <a:effectLst/>
                <a:latin typeface="Times New Roman" panose="02020603050405020304" pitchFamily="18" charset="0"/>
                <a:ea typeface="Times New Roman" panose="02020603050405020304" pitchFamily="18" charset="0"/>
              </a:rPr>
              <a:t> Manav </a:t>
            </a:r>
            <a:r>
              <a:rPr lang="en-US" sz="1800" dirty="0" err="1">
                <a:effectLst/>
                <a:latin typeface="Times New Roman" panose="02020603050405020304" pitchFamily="18" charset="0"/>
                <a:ea typeface="Times New Roman" panose="02020603050405020304" pitchFamily="18" charset="0"/>
              </a:rPr>
              <a:t>Sangrahalaya</a:t>
            </a:r>
            <a:r>
              <a:rPr lang="en-US" sz="1800" dirty="0">
                <a:effectLst/>
                <a:latin typeface="Times New Roman" panose="02020603050405020304" pitchFamily="18" charset="0"/>
                <a:ea typeface="Times New Roman" panose="02020603050405020304" pitchFamily="18" charset="0"/>
              </a:rPr>
              <a:t>, Bhopal</a:t>
            </a:r>
          </a:p>
          <a:p>
            <a:pPr marL="893763" indent="0" algn="just">
              <a:lnSpc>
                <a:spcPct val="120000"/>
              </a:lnSpc>
            </a:pPr>
            <a:r>
              <a:rPr lang="en-US" sz="1800" dirty="0">
                <a:latin typeface="Times New Roman" panose="02020603050405020304" pitchFamily="18" charset="0"/>
                <a:ea typeface="Times New Roman" panose="02020603050405020304" pitchFamily="18" charset="0"/>
              </a:rPr>
              <a:t>Dr S. K. Dutta, Professor of Zoology, NOU</a:t>
            </a:r>
          </a:p>
          <a:p>
            <a:pPr marL="893763" indent="0" algn="just">
              <a:lnSpc>
                <a:spcPct val="120000"/>
              </a:lnSpc>
            </a:pPr>
            <a:r>
              <a:rPr lang="en-US" sz="1800" dirty="0">
                <a:effectLst/>
                <a:latin typeface="Times New Roman" panose="02020603050405020304" pitchFamily="18" charset="0"/>
                <a:ea typeface="Times New Roman" panose="02020603050405020304" pitchFamily="18" charset="0"/>
              </a:rPr>
              <a:t>Dr U. B. Mohapatra, Professor of Botany, NOU</a:t>
            </a:r>
          </a:p>
          <a:p>
            <a:pPr marL="0" indent="0" algn="just">
              <a:lnSpc>
                <a:spcPct val="120000"/>
              </a:lnSpc>
              <a:buNone/>
            </a:pPr>
            <a:r>
              <a:rPr lang="en-US" sz="1800" dirty="0">
                <a:latin typeface="Times New Roman" panose="02020603050405020304" pitchFamily="18" charset="0"/>
                <a:ea typeface="Times New Roman" panose="02020603050405020304" pitchFamily="18" charset="0"/>
              </a:rPr>
              <a:t>Convenor- Registrar, NOU</a:t>
            </a: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51722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F36A9-CE63-B220-713D-C7A7F47EAD56}"/>
              </a:ext>
            </a:extLst>
          </p:cNvPr>
          <p:cNvSpPr>
            <a:spLocks noGrp="1"/>
          </p:cNvSpPr>
          <p:nvPr>
            <p:ph type="title"/>
          </p:nvPr>
        </p:nvSpPr>
        <p:spPr>
          <a:xfrm>
            <a:off x="838200" y="233658"/>
            <a:ext cx="10515600" cy="1325563"/>
          </a:xfrm>
        </p:spPr>
        <p:txBody>
          <a:bodyPr/>
          <a:lstStyle/>
          <a:p>
            <a:pPr algn="ctr"/>
            <a:r>
              <a:rPr lang="en-US"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Shrikhand" panose="02000000000000000000" pitchFamily="2" charset="0"/>
                <a:ea typeface="Times New Roman" panose="02020603050405020304" pitchFamily="18" charset="0"/>
                <a:cs typeface="Shrikhand" panose="02000000000000000000" pitchFamily="2" charset="0"/>
              </a:rPr>
              <a:t>Current team</a:t>
            </a:r>
            <a:endParaRPr lang="en-IN"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5" name="TextBox 4">
            <a:extLst>
              <a:ext uri="{FF2B5EF4-FFF2-40B4-BE49-F238E27FC236}">
                <a16:creationId xmlns:a16="http://schemas.microsoft.com/office/drawing/2014/main" id="{60D88974-5967-55CD-7BA7-D30EE9F2B3D2}"/>
              </a:ext>
            </a:extLst>
          </p:cNvPr>
          <p:cNvSpPr txBox="1"/>
          <p:nvPr/>
        </p:nvSpPr>
        <p:spPr>
          <a:xfrm>
            <a:off x="705678" y="1559221"/>
            <a:ext cx="10992679" cy="3509102"/>
          </a:xfrm>
          <a:prstGeom prst="rect">
            <a:avLst/>
          </a:prstGeom>
          <a:noFill/>
        </p:spPr>
        <p:txBody>
          <a:bodyPr wrap="square">
            <a:spAutoFit/>
          </a:bodyPr>
          <a:lstStyle/>
          <a:p>
            <a:pPr marL="0" indent="0" algn="just">
              <a:lnSpc>
                <a:spcPct val="250000"/>
              </a:lnSpc>
              <a:buNone/>
            </a:pPr>
            <a:r>
              <a:rPr lang="en-US" sz="2000" b="1" dirty="0">
                <a:effectLst/>
                <a:latin typeface="Arial Rounded MT Bold" panose="020F0704030504030204" pitchFamily="34" charset="0"/>
                <a:ea typeface="Times New Roman" panose="02020603050405020304" pitchFamily="18" charset="0"/>
                <a:cs typeface="Arial" panose="020B0604020202020204" pitchFamily="34" charset="0"/>
              </a:rPr>
              <a:t>Director:		Prof. </a:t>
            </a:r>
            <a:r>
              <a:rPr lang="en-US" sz="2000" b="1" dirty="0" err="1">
                <a:effectLst/>
                <a:latin typeface="Arial Rounded MT Bold" panose="020F0704030504030204" pitchFamily="34" charset="0"/>
                <a:ea typeface="Times New Roman" panose="02020603050405020304" pitchFamily="18" charset="0"/>
                <a:cs typeface="Arial" panose="020B0604020202020204" pitchFamily="34" charset="0"/>
              </a:rPr>
              <a:t>Hemanta</a:t>
            </a:r>
            <a:r>
              <a:rPr lang="en-US" sz="2000" b="1" dirty="0">
                <a:effectLst/>
                <a:latin typeface="Arial Rounded MT Bold" panose="020F0704030504030204" pitchFamily="34" charset="0"/>
                <a:ea typeface="Times New Roman" panose="02020603050405020304" pitchFamily="18" charset="0"/>
                <a:cs typeface="Arial" panose="020B0604020202020204" pitchFamily="34" charset="0"/>
              </a:rPr>
              <a:t> Kumar </a:t>
            </a:r>
            <a:r>
              <a:rPr lang="en-US" sz="2000" b="1" dirty="0" err="1">
                <a:effectLst/>
                <a:latin typeface="Arial Rounded MT Bold" panose="020F0704030504030204" pitchFamily="34" charset="0"/>
                <a:ea typeface="Times New Roman" panose="02020603050405020304" pitchFamily="18" charset="0"/>
                <a:cs typeface="Arial" panose="020B0604020202020204" pitchFamily="34" charset="0"/>
              </a:rPr>
              <a:t>Sahu</a:t>
            </a:r>
            <a:r>
              <a:rPr lang="en-US" sz="2000" b="1" dirty="0">
                <a:effectLst/>
                <a:latin typeface="Arial Rounded MT Bold" panose="020F0704030504030204" pitchFamily="34" charset="0"/>
                <a:ea typeface="Times New Roman" panose="02020603050405020304" pitchFamily="18" charset="0"/>
                <a:cs typeface="Arial" panose="020B0604020202020204" pitchFamily="34" charset="0"/>
              </a:rPr>
              <a:t>, Department of Zoology, MSCBU</a:t>
            </a:r>
          </a:p>
          <a:p>
            <a:pPr marL="0" indent="0" algn="just">
              <a:lnSpc>
                <a:spcPct val="250000"/>
              </a:lnSpc>
              <a:buNone/>
            </a:pPr>
            <a:r>
              <a:rPr lang="en-US" b="1" dirty="0">
                <a:latin typeface="Arial Rounded MT Bold" panose="020F0704030504030204" pitchFamily="34" charset="0"/>
                <a:ea typeface="Times New Roman" panose="02020603050405020304" pitchFamily="18" charset="0"/>
                <a:cs typeface="Arial" panose="020B0604020202020204" pitchFamily="34" charset="0"/>
              </a:rPr>
              <a:t>Associate Directors:</a:t>
            </a:r>
            <a:r>
              <a:rPr lang="en-US" sz="1600" b="1" dirty="0">
                <a:latin typeface="Arial Rounded MT Bold" panose="020F0704030504030204" pitchFamily="34" charset="0"/>
                <a:ea typeface="Times New Roman" panose="02020603050405020304" pitchFamily="18" charset="0"/>
                <a:cs typeface="Arial" panose="020B0604020202020204" pitchFamily="34" charset="0"/>
              </a:rPr>
              <a:t>	 </a:t>
            </a:r>
            <a:r>
              <a:rPr lang="en-US" b="1" dirty="0">
                <a:latin typeface="Arial Rounded MT Bold" panose="020F0704030504030204" pitchFamily="34" charset="0"/>
                <a:ea typeface="Times New Roman" panose="02020603050405020304" pitchFamily="18" charset="0"/>
                <a:cs typeface="Arial" panose="020B0604020202020204" pitchFamily="34" charset="0"/>
              </a:rPr>
              <a:t>Dr B. Rath, Department of Biotechnology, MSCBU</a:t>
            </a:r>
          </a:p>
          <a:p>
            <a:pPr marL="0" indent="0" algn="just">
              <a:lnSpc>
                <a:spcPct val="250000"/>
              </a:lnSpc>
              <a:buNone/>
            </a:pPr>
            <a:r>
              <a:rPr lang="en-US" b="1" dirty="0">
                <a:latin typeface="Arial Rounded MT Bold" panose="020F0704030504030204" pitchFamily="34" charset="0"/>
                <a:ea typeface="Times New Roman" panose="02020603050405020304" pitchFamily="18" charset="0"/>
                <a:cs typeface="Arial" panose="020B0604020202020204" pitchFamily="34" charset="0"/>
              </a:rPr>
              <a:t>			 Dr S. C. </a:t>
            </a:r>
            <a:r>
              <a:rPr lang="en-US" b="1" dirty="0" err="1">
                <a:latin typeface="Arial Rounded MT Bold" panose="020F0704030504030204" pitchFamily="34" charset="0"/>
                <a:ea typeface="Times New Roman" panose="02020603050405020304" pitchFamily="18" charset="0"/>
                <a:cs typeface="Arial" panose="020B0604020202020204" pitchFamily="34" charset="0"/>
              </a:rPr>
              <a:t>Sahu</a:t>
            </a:r>
            <a:r>
              <a:rPr lang="en-US" b="1" dirty="0">
                <a:latin typeface="Arial Rounded MT Bold" panose="020F0704030504030204" pitchFamily="34" charset="0"/>
                <a:ea typeface="Times New Roman" panose="02020603050405020304" pitchFamily="18" charset="0"/>
                <a:cs typeface="Arial" panose="020B0604020202020204" pitchFamily="34" charset="0"/>
              </a:rPr>
              <a:t>, Department of Botany, MSCBU</a:t>
            </a:r>
          </a:p>
          <a:p>
            <a:pPr marL="0" indent="0" algn="just">
              <a:lnSpc>
                <a:spcPct val="250000"/>
              </a:lnSpc>
              <a:buNone/>
            </a:pPr>
            <a:r>
              <a:rPr lang="en-US" b="1" dirty="0">
                <a:effectLst/>
                <a:latin typeface="Arial Rounded MT Bold" panose="020F0704030504030204" pitchFamily="34" charset="0"/>
                <a:ea typeface="Times New Roman" panose="02020603050405020304" pitchFamily="18" charset="0"/>
                <a:cs typeface="Arial" panose="020B0604020202020204" pitchFamily="34" charset="0"/>
              </a:rPr>
              <a:t>			 Dr S. Rath, Department of Wildlife and Biodiversity Conservation, 				MSCBU</a:t>
            </a:r>
          </a:p>
        </p:txBody>
      </p:sp>
    </p:spTree>
    <p:extLst>
      <p:ext uri="{BB962C8B-B14F-4D97-AF65-F5344CB8AC3E}">
        <p14:creationId xmlns:p14="http://schemas.microsoft.com/office/powerpoint/2010/main" val="2562802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334E2-00CC-682F-A357-E042A0147624}"/>
              </a:ext>
            </a:extLst>
          </p:cNvPr>
          <p:cNvSpPr>
            <a:spLocks noGrp="1"/>
          </p:cNvSpPr>
          <p:nvPr>
            <p:ph type="title"/>
          </p:nvPr>
        </p:nvSpPr>
        <p:spPr/>
        <p:txBody>
          <a:bodyPr/>
          <a:lstStyle/>
          <a:p>
            <a:pPr algn="ctr"/>
            <a:r>
              <a:rPr lang="en-US"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t>OBJECTIVES</a:t>
            </a:r>
            <a:endParaRPr lang="en-IN"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endParaRPr>
          </a:p>
        </p:txBody>
      </p:sp>
      <p:sp>
        <p:nvSpPr>
          <p:cNvPr id="3" name="Content Placeholder 2">
            <a:extLst>
              <a:ext uri="{FF2B5EF4-FFF2-40B4-BE49-F238E27FC236}">
                <a16:creationId xmlns:a16="http://schemas.microsoft.com/office/drawing/2014/main" id="{4350BA1B-11ED-0876-0EDF-91FAABE4EF15}"/>
              </a:ext>
            </a:extLst>
          </p:cNvPr>
          <p:cNvSpPr>
            <a:spLocks noGrp="1"/>
          </p:cNvSpPr>
          <p:nvPr>
            <p:ph idx="1"/>
          </p:nvPr>
        </p:nvSpPr>
        <p:spPr/>
        <p:txBody>
          <a:bodyPr>
            <a:normAutofit lnSpcReduction="10000"/>
          </a:bodyPr>
          <a:lstStyle/>
          <a:p>
            <a:pPr marL="0" algn="just">
              <a:lnSpc>
                <a:spcPct val="200000"/>
              </a:lnSpc>
              <a:spcBef>
                <a:spcPts val="0"/>
              </a:spcBef>
            </a:pPr>
            <a:r>
              <a:rPr lang="en-US" sz="2800" dirty="0">
                <a:ln w="0"/>
                <a:effectLst>
                  <a:outerShdw blurRad="38100" dist="19050" dir="2700000" algn="tl" rotWithShape="0">
                    <a:schemeClr val="dk1">
                      <a:alpha val="40000"/>
                    </a:schemeClr>
                  </a:outerShdw>
                </a:effectLst>
                <a:latin typeface="Teko SemiBold" panose="02000000000000000000" pitchFamily="2" charset="0"/>
                <a:ea typeface="Times New Roman" panose="02020603050405020304" pitchFamily="18" charset="0"/>
                <a:cs typeface="Teko SemiBold" panose="02000000000000000000" pitchFamily="2" charset="0"/>
              </a:rPr>
              <a:t>Conduct research to document and publish the flora and fauna, indigenous technical knowledge and traditional practices adopted by the local communities for wise use of resources of the SBR.</a:t>
            </a:r>
          </a:p>
          <a:p>
            <a:pPr marL="0" algn="just">
              <a:lnSpc>
                <a:spcPct val="200000"/>
              </a:lnSpc>
              <a:spcBef>
                <a:spcPts val="0"/>
              </a:spcBef>
            </a:pPr>
            <a:r>
              <a:rPr lang="en-US" sz="2800" dirty="0">
                <a:ln w="0"/>
                <a:effectLst>
                  <a:outerShdw blurRad="38100" dist="19050" dir="2700000" algn="tl" rotWithShape="0">
                    <a:schemeClr val="dk1">
                      <a:alpha val="40000"/>
                    </a:schemeClr>
                  </a:outerShdw>
                </a:effectLst>
                <a:latin typeface="Teko SemiBold" panose="02000000000000000000" pitchFamily="2" charset="0"/>
                <a:ea typeface="Times New Roman" panose="02020603050405020304" pitchFamily="18" charset="0"/>
                <a:cs typeface="Teko SemiBold" panose="02000000000000000000" pitchFamily="2" charset="0"/>
              </a:rPr>
              <a:t>Organization of training </a:t>
            </a:r>
            <a:r>
              <a:rPr lang="en-US" sz="2800" dirty="0" err="1">
                <a:ln w="0"/>
                <a:effectLst>
                  <a:outerShdw blurRad="38100" dist="19050" dir="2700000" algn="tl" rotWithShape="0">
                    <a:schemeClr val="dk1">
                      <a:alpha val="40000"/>
                    </a:schemeClr>
                  </a:outerShdw>
                </a:effectLst>
                <a:latin typeface="Teko SemiBold" panose="02000000000000000000" pitchFamily="2" charset="0"/>
                <a:ea typeface="Times New Roman" panose="02020603050405020304" pitchFamily="18" charset="0"/>
                <a:cs typeface="Teko SemiBold" panose="02000000000000000000" pitchFamily="2" charset="0"/>
              </a:rPr>
              <a:t>programmes</a:t>
            </a:r>
            <a:r>
              <a:rPr lang="en-US" sz="2800" dirty="0">
                <a:ln w="0"/>
                <a:effectLst>
                  <a:outerShdw blurRad="38100" dist="19050" dir="2700000" algn="tl" rotWithShape="0">
                    <a:schemeClr val="dk1">
                      <a:alpha val="40000"/>
                    </a:schemeClr>
                  </a:outerShdw>
                </a:effectLst>
                <a:latin typeface="Teko SemiBold" panose="02000000000000000000" pitchFamily="2" charset="0"/>
                <a:ea typeface="Times New Roman" panose="02020603050405020304" pitchFamily="18" charset="0"/>
                <a:cs typeface="Teko SemiBold" panose="02000000000000000000" pitchFamily="2" charset="0"/>
              </a:rPr>
              <a:t>, seminars and conferences for brainstorming on various issues pertaining to </a:t>
            </a:r>
            <a:r>
              <a:rPr lang="en-US" sz="2800" dirty="0" err="1">
                <a:ln w="0"/>
                <a:effectLst>
                  <a:outerShdw blurRad="38100" dist="19050" dir="2700000" algn="tl" rotWithShape="0">
                    <a:schemeClr val="dk1">
                      <a:alpha val="40000"/>
                    </a:schemeClr>
                  </a:outerShdw>
                </a:effectLst>
                <a:latin typeface="Teko SemiBold" panose="02000000000000000000" pitchFamily="2" charset="0"/>
                <a:ea typeface="Times New Roman" panose="02020603050405020304" pitchFamily="18" charset="0"/>
                <a:cs typeface="Teko SemiBold" panose="02000000000000000000" pitchFamily="2" charset="0"/>
              </a:rPr>
              <a:t>Similipal</a:t>
            </a:r>
            <a:r>
              <a:rPr lang="en-US" sz="2800" dirty="0">
                <a:ln w="0"/>
                <a:effectLst>
                  <a:outerShdw blurRad="38100" dist="19050" dir="2700000" algn="tl" rotWithShape="0">
                    <a:schemeClr val="dk1">
                      <a:alpha val="40000"/>
                    </a:schemeClr>
                  </a:outerShdw>
                </a:effectLst>
                <a:latin typeface="Teko SemiBold" panose="02000000000000000000" pitchFamily="2" charset="0"/>
                <a:ea typeface="Times New Roman" panose="02020603050405020304" pitchFamily="18" charset="0"/>
                <a:cs typeface="Teko SemiBold" panose="02000000000000000000" pitchFamily="2" charset="0"/>
              </a:rPr>
              <a:t>.</a:t>
            </a:r>
            <a:endParaRPr lang="en-IN" dirty="0">
              <a:ln w="0"/>
              <a:effectLst>
                <a:outerShdw blurRad="38100" dist="19050" dir="2700000" algn="tl" rotWithShape="0">
                  <a:schemeClr val="dk1">
                    <a:alpha val="40000"/>
                  </a:schemeClr>
                </a:outerShdw>
              </a:effectLst>
              <a:latin typeface="Teko SemiBold" panose="02000000000000000000" pitchFamily="2" charset="0"/>
              <a:cs typeface="Teko SemiBold" panose="02000000000000000000" pitchFamily="2" charset="0"/>
            </a:endParaRPr>
          </a:p>
          <a:p>
            <a:pPr marL="0">
              <a:lnSpc>
                <a:spcPct val="200000"/>
              </a:lnSpc>
              <a:spcBef>
                <a:spcPts val="0"/>
              </a:spcBef>
            </a:pPr>
            <a:endParaRPr lang="en-IN"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939619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F7B88-F53A-C947-CF61-F997FF57DD18}"/>
              </a:ext>
            </a:extLst>
          </p:cNvPr>
          <p:cNvSpPr>
            <a:spLocks noGrp="1"/>
          </p:cNvSpPr>
          <p:nvPr>
            <p:ph type="title"/>
          </p:nvPr>
        </p:nvSpPr>
        <p:spPr/>
        <p:txBody>
          <a:bodyPr/>
          <a:lstStyle/>
          <a:p>
            <a:r>
              <a:rPr lang="en-IN"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t>Research Thrust Areas</a:t>
            </a:r>
          </a:p>
        </p:txBody>
      </p:sp>
      <p:sp>
        <p:nvSpPr>
          <p:cNvPr id="3" name="Content Placeholder 2">
            <a:extLst>
              <a:ext uri="{FF2B5EF4-FFF2-40B4-BE49-F238E27FC236}">
                <a16:creationId xmlns:a16="http://schemas.microsoft.com/office/drawing/2014/main" id="{36E1AC30-159A-F5F1-1CA1-C73F7FBA5278}"/>
              </a:ext>
            </a:extLst>
          </p:cNvPr>
          <p:cNvSpPr>
            <a:spLocks noGrp="1"/>
          </p:cNvSpPr>
          <p:nvPr>
            <p:ph idx="1"/>
          </p:nvPr>
        </p:nvSpPr>
        <p:spPr/>
        <p:txBody>
          <a:bodyPr>
            <a:normAutofit fontScale="85000" lnSpcReduction="20000"/>
          </a:bodyPr>
          <a:lstStyle/>
          <a:p>
            <a:pPr>
              <a:lnSpc>
                <a:spcPct val="150000"/>
              </a:lnSpc>
            </a:pPr>
            <a:r>
              <a:rPr lang="en-US" dirty="0">
                <a:solidFill>
                  <a:schemeClr val="accent6">
                    <a:lumMod val="50000"/>
                  </a:schemeClr>
                </a:solidFill>
                <a:latin typeface="Arial Rounded MT Bold" panose="020F0704030504030204" pitchFamily="34" charset="0"/>
              </a:rPr>
              <a:t>Taxonomy</a:t>
            </a:r>
          </a:p>
          <a:p>
            <a:pPr>
              <a:lnSpc>
                <a:spcPct val="150000"/>
              </a:lnSpc>
            </a:pPr>
            <a:r>
              <a:rPr lang="en-US" dirty="0">
                <a:solidFill>
                  <a:schemeClr val="accent4">
                    <a:lumMod val="75000"/>
                  </a:schemeClr>
                </a:solidFill>
                <a:latin typeface="Arial Rounded MT Bold" panose="020F0704030504030204" pitchFamily="34" charset="0"/>
              </a:rPr>
              <a:t>Biodiversity Conservation</a:t>
            </a:r>
          </a:p>
          <a:p>
            <a:pPr>
              <a:lnSpc>
                <a:spcPct val="150000"/>
              </a:lnSpc>
            </a:pPr>
            <a:r>
              <a:rPr lang="en-US" dirty="0">
                <a:solidFill>
                  <a:schemeClr val="tx2">
                    <a:lumMod val="75000"/>
                  </a:schemeClr>
                </a:solidFill>
                <a:latin typeface="Arial Rounded MT Bold" panose="020F0704030504030204" pitchFamily="34" charset="0"/>
              </a:rPr>
              <a:t>Ethnobiology</a:t>
            </a:r>
          </a:p>
          <a:p>
            <a:pPr>
              <a:lnSpc>
                <a:spcPct val="150000"/>
              </a:lnSpc>
            </a:pPr>
            <a:r>
              <a:rPr lang="en-US" dirty="0">
                <a:solidFill>
                  <a:schemeClr val="accent2">
                    <a:lumMod val="75000"/>
                  </a:schemeClr>
                </a:solidFill>
                <a:latin typeface="Arial Rounded MT Bold" panose="020F0704030504030204" pitchFamily="34" charset="0"/>
              </a:rPr>
              <a:t>Economics of livelihood</a:t>
            </a:r>
          </a:p>
          <a:p>
            <a:pPr>
              <a:lnSpc>
                <a:spcPct val="150000"/>
              </a:lnSpc>
            </a:pPr>
            <a:r>
              <a:rPr lang="en-US" dirty="0">
                <a:solidFill>
                  <a:schemeClr val="accent5">
                    <a:lumMod val="75000"/>
                  </a:schemeClr>
                </a:solidFill>
                <a:latin typeface="Arial Rounded MT Bold" panose="020F0704030504030204" pitchFamily="34" charset="0"/>
              </a:rPr>
              <a:t>Pre-historic culture studies</a:t>
            </a:r>
          </a:p>
          <a:p>
            <a:pPr>
              <a:lnSpc>
                <a:spcPct val="150000"/>
              </a:lnSpc>
            </a:pPr>
            <a:r>
              <a:rPr lang="en-US" dirty="0">
                <a:solidFill>
                  <a:schemeClr val="accent3">
                    <a:lumMod val="50000"/>
                  </a:schemeClr>
                </a:solidFill>
                <a:latin typeface="Arial Rounded MT Bold" panose="020F0704030504030204" pitchFamily="34" charset="0"/>
              </a:rPr>
              <a:t>Tribal Health</a:t>
            </a:r>
          </a:p>
          <a:p>
            <a:pPr>
              <a:lnSpc>
                <a:spcPct val="150000"/>
              </a:lnSpc>
            </a:pPr>
            <a:r>
              <a:rPr lang="en-US" dirty="0">
                <a:solidFill>
                  <a:srgbClr val="FF0000"/>
                </a:solidFill>
                <a:latin typeface="Arial Rounded MT Bold" panose="020F0704030504030204" pitchFamily="34" charset="0"/>
              </a:rPr>
              <a:t>Sustainable Development</a:t>
            </a:r>
            <a:endParaRPr lang="en-IN"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2877766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CEE35-EF2F-1A86-267D-B2F7D257E788}"/>
              </a:ext>
            </a:extLst>
          </p:cNvPr>
          <p:cNvSpPr>
            <a:spLocks noGrp="1"/>
          </p:cNvSpPr>
          <p:nvPr>
            <p:ph type="title"/>
          </p:nvPr>
        </p:nvSpPr>
        <p:spPr>
          <a:xfrm>
            <a:off x="838200" y="2352950"/>
            <a:ext cx="10515600" cy="1325563"/>
          </a:xfrm>
        </p:spPr>
        <p:txBody>
          <a:bodyPr>
            <a:normAutofit fontScale="90000"/>
          </a:bodyPr>
          <a:lstStyle/>
          <a:p>
            <a:pPr algn="ctr">
              <a:lnSpc>
                <a:spcPct val="100000"/>
              </a:lnSpc>
            </a:pPr>
            <a:r>
              <a:rPr lang="en-US" sz="7200"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t>Research Projects </a:t>
            </a:r>
            <a:br>
              <a:rPr lang="en-US" sz="7200"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br>
            <a:r>
              <a:rPr lang="en-US" sz="7200"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t>(2005-till date)</a:t>
            </a:r>
            <a:br>
              <a:rPr lang="en-US" sz="7200"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br>
            <a:br>
              <a:rPr lang="en-US" sz="7200"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br>
            <a:r>
              <a:rPr lang="en-US" sz="5300" dirty="0">
                <a:ln w="0"/>
                <a:solidFill>
                  <a:srgbClr val="00B050"/>
                </a:solidFill>
                <a:effectLst>
                  <a:outerShdw blurRad="38100" dist="25400" dir="5400000" algn="ctr" rotWithShape="0">
                    <a:srgbClr val="6E747A">
                      <a:alpha val="43000"/>
                    </a:srgbClr>
                  </a:outerShdw>
                </a:effectLst>
                <a:latin typeface="Amasis MT Pro Black" panose="02040A04050005020304" pitchFamily="18" charset="0"/>
              </a:rPr>
              <a:t>Ongoing- 02</a:t>
            </a:r>
            <a:br>
              <a:rPr lang="en-US" sz="5300" dirty="0">
                <a:ln w="0"/>
                <a:solidFill>
                  <a:srgbClr val="00B050"/>
                </a:solidFill>
                <a:effectLst>
                  <a:outerShdw blurRad="38100" dist="25400" dir="5400000" algn="ctr" rotWithShape="0">
                    <a:srgbClr val="6E747A">
                      <a:alpha val="43000"/>
                    </a:srgbClr>
                  </a:outerShdw>
                </a:effectLst>
                <a:latin typeface="Amasis MT Pro Black" panose="02040A04050005020304" pitchFamily="18" charset="0"/>
              </a:rPr>
            </a:br>
            <a:br>
              <a:rPr lang="en-US" sz="5300"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br>
            <a:r>
              <a:rPr lang="en-US" sz="5300" dirty="0">
                <a:ln w="0"/>
                <a:solidFill>
                  <a:srgbClr val="C00000"/>
                </a:solidFill>
                <a:effectLst>
                  <a:outerShdw blurRad="38100" dist="25400" dir="5400000" algn="ctr" rotWithShape="0">
                    <a:srgbClr val="6E747A">
                      <a:alpha val="43000"/>
                    </a:srgbClr>
                  </a:outerShdw>
                </a:effectLst>
                <a:latin typeface="Amasis MT Pro Black" panose="02040A04050005020304" pitchFamily="18" charset="0"/>
              </a:rPr>
              <a:t>Completed- 19</a:t>
            </a:r>
            <a:endParaRPr lang="en-IN" sz="7200" dirty="0">
              <a:ln w="0"/>
              <a:solidFill>
                <a:srgbClr val="C00000"/>
              </a:solidFill>
              <a:effectLst>
                <a:outerShdw blurRad="38100" dist="25400" dir="5400000" algn="ctr" rotWithShape="0">
                  <a:srgbClr val="6E747A">
                    <a:alpha val="43000"/>
                  </a:srgbClr>
                </a:outerShdw>
              </a:effectLst>
              <a:latin typeface="Amasis MT Pro Black" panose="02040A04050005020304" pitchFamily="18" charset="0"/>
            </a:endParaRPr>
          </a:p>
        </p:txBody>
      </p:sp>
    </p:spTree>
    <p:extLst>
      <p:ext uri="{BB962C8B-B14F-4D97-AF65-F5344CB8AC3E}">
        <p14:creationId xmlns:p14="http://schemas.microsoft.com/office/powerpoint/2010/main" val="3046163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1DD2702-11D6-6BC7-DC91-535A26E63F92}"/>
              </a:ext>
            </a:extLst>
          </p:cNvPr>
          <p:cNvGraphicFramePr>
            <a:graphicFrameLocks noGrp="1"/>
          </p:cNvGraphicFramePr>
          <p:nvPr>
            <p:ph idx="1"/>
            <p:extLst>
              <p:ext uri="{D42A27DB-BD31-4B8C-83A1-F6EECF244321}">
                <p14:modId xmlns:p14="http://schemas.microsoft.com/office/powerpoint/2010/main" val="74443780"/>
              </p:ext>
            </p:extLst>
          </p:nvPr>
        </p:nvGraphicFramePr>
        <p:xfrm>
          <a:off x="270841" y="41216"/>
          <a:ext cx="11650317" cy="6714944"/>
        </p:xfrm>
        <a:graphic>
          <a:graphicData uri="http://schemas.openxmlformats.org/drawingml/2006/table">
            <a:tbl>
              <a:tblPr firstRow="1" firstCol="1" bandRow="1">
                <a:tableStyleId>{5C22544A-7EE6-4342-B048-85BDC9FD1C3A}</a:tableStyleId>
              </a:tblPr>
              <a:tblGrid>
                <a:gridCol w="328238">
                  <a:extLst>
                    <a:ext uri="{9D8B030D-6E8A-4147-A177-3AD203B41FA5}">
                      <a16:colId xmlns:a16="http://schemas.microsoft.com/office/drawing/2014/main" val="1324268272"/>
                    </a:ext>
                  </a:extLst>
                </a:gridCol>
                <a:gridCol w="5090244">
                  <a:extLst>
                    <a:ext uri="{9D8B030D-6E8A-4147-A177-3AD203B41FA5}">
                      <a16:colId xmlns:a16="http://schemas.microsoft.com/office/drawing/2014/main" val="2834805033"/>
                    </a:ext>
                  </a:extLst>
                </a:gridCol>
                <a:gridCol w="1868557">
                  <a:extLst>
                    <a:ext uri="{9D8B030D-6E8A-4147-A177-3AD203B41FA5}">
                      <a16:colId xmlns:a16="http://schemas.microsoft.com/office/drawing/2014/main" val="4263254130"/>
                    </a:ext>
                  </a:extLst>
                </a:gridCol>
                <a:gridCol w="655982">
                  <a:extLst>
                    <a:ext uri="{9D8B030D-6E8A-4147-A177-3AD203B41FA5}">
                      <a16:colId xmlns:a16="http://schemas.microsoft.com/office/drawing/2014/main" val="3764062516"/>
                    </a:ext>
                  </a:extLst>
                </a:gridCol>
                <a:gridCol w="2200702">
                  <a:extLst>
                    <a:ext uri="{9D8B030D-6E8A-4147-A177-3AD203B41FA5}">
                      <a16:colId xmlns:a16="http://schemas.microsoft.com/office/drawing/2014/main" val="640860691"/>
                    </a:ext>
                  </a:extLst>
                </a:gridCol>
                <a:gridCol w="1506594">
                  <a:extLst>
                    <a:ext uri="{9D8B030D-6E8A-4147-A177-3AD203B41FA5}">
                      <a16:colId xmlns:a16="http://schemas.microsoft.com/office/drawing/2014/main" val="2324990837"/>
                    </a:ext>
                  </a:extLst>
                </a:gridCol>
              </a:tblGrid>
              <a:tr h="714159">
                <a:tc>
                  <a:txBody>
                    <a:bodyPr/>
                    <a:lstStyle/>
                    <a:p>
                      <a:pPr algn="just"/>
                      <a:r>
                        <a:rPr lang="en-US" sz="1400" dirty="0">
                          <a:effectLst/>
                          <a:latin typeface="Aharoni" panose="02010803020104030203" pitchFamily="2" charset="-79"/>
                          <a:cs typeface="Aharoni" panose="02010803020104030203" pitchFamily="2" charset="-79"/>
                        </a:rPr>
                        <a:t>Sl. No</a:t>
                      </a:r>
                      <a:endParaRPr lang="en-IN" sz="1400"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just"/>
                      <a:r>
                        <a:rPr lang="en-US" sz="1400" dirty="0">
                          <a:effectLst/>
                          <a:latin typeface="Aharoni" panose="02010803020104030203" pitchFamily="2" charset="-79"/>
                          <a:cs typeface="Aharoni" panose="02010803020104030203" pitchFamily="2" charset="-79"/>
                        </a:rPr>
                        <a:t>Name of the Project</a:t>
                      </a:r>
                      <a:endParaRPr lang="en-IN" sz="1400"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l"/>
                      <a:r>
                        <a:rPr lang="en-US" sz="1400" dirty="0">
                          <a:effectLst/>
                          <a:latin typeface="Aharoni" panose="02010803020104030203" pitchFamily="2" charset="-79"/>
                          <a:cs typeface="Aharoni" panose="02010803020104030203" pitchFamily="2" charset="-79"/>
                        </a:rPr>
                        <a:t>Name of the Investigator and Department</a:t>
                      </a:r>
                      <a:endParaRPr lang="en-IN" sz="1400"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400" dirty="0">
                          <a:effectLst/>
                          <a:latin typeface="Aharoni" panose="02010803020104030203" pitchFamily="2" charset="-79"/>
                          <a:cs typeface="Aharoni" panose="02010803020104030203" pitchFamily="2" charset="-79"/>
                        </a:rPr>
                        <a:t>Year</a:t>
                      </a:r>
                      <a:endParaRPr lang="en-IN" sz="1400"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l"/>
                      <a:r>
                        <a:rPr lang="en-US" sz="1400" dirty="0">
                          <a:effectLst/>
                          <a:latin typeface="Aharoni" panose="02010803020104030203" pitchFamily="2" charset="-79"/>
                          <a:cs typeface="Aharoni" panose="02010803020104030203" pitchFamily="2" charset="-79"/>
                        </a:rPr>
                        <a:t>Name of the funding agency</a:t>
                      </a:r>
                      <a:endParaRPr lang="en-IN" sz="1400"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400" dirty="0">
                          <a:effectLst/>
                          <a:latin typeface="Aharoni" panose="02010803020104030203" pitchFamily="2" charset="-79"/>
                          <a:cs typeface="Aharoni" panose="02010803020104030203" pitchFamily="2" charset="-79"/>
                        </a:rPr>
                        <a:t>Total grant Sanctioned </a:t>
                      </a:r>
                    </a:p>
                    <a:p>
                      <a:pPr algn="ctr"/>
                      <a:r>
                        <a:rPr lang="en-US" sz="1400" dirty="0">
                          <a:effectLst/>
                          <a:latin typeface="Aharoni" panose="02010803020104030203" pitchFamily="2" charset="-79"/>
                          <a:cs typeface="Aharoni" panose="02010803020104030203" pitchFamily="2" charset="-79"/>
                        </a:rPr>
                        <a:t>(in lakhs Rs.)</a:t>
                      </a:r>
                      <a:endParaRPr lang="en-IN" sz="1400"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extLst>
                  <a:ext uri="{0D108BD9-81ED-4DB2-BD59-A6C34878D82A}">
                    <a16:rowId xmlns:a16="http://schemas.microsoft.com/office/drawing/2014/main" val="3987728875"/>
                  </a:ext>
                </a:extLst>
              </a:tr>
              <a:tr h="198783">
                <a:tc>
                  <a:txBody>
                    <a:bodyPr/>
                    <a:lstStyle/>
                    <a:p>
                      <a:r>
                        <a:rPr lang="en-US" sz="1800" dirty="0">
                          <a:effectLst/>
                          <a:latin typeface="Aharoni" panose="02010803020104030203" pitchFamily="2" charset="-79"/>
                          <a:cs typeface="Aharoni" panose="02010803020104030203" pitchFamily="2" charset="-79"/>
                        </a:rPr>
                        <a:t>1</a:t>
                      </a:r>
                      <a:endParaRPr lang="en-IN" sz="1800"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r>
                        <a:rPr lang="en-US" sz="1200" b="1" dirty="0">
                          <a:effectLst/>
                          <a:latin typeface="Aharoni" panose="02010803020104030203" pitchFamily="2" charset="-79"/>
                          <a:cs typeface="Aharoni" panose="02010803020104030203" pitchFamily="2" charset="-79"/>
                        </a:rPr>
                        <a:t>Perspective Management Plan for Elephant Reserves of Mayurbhanj </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pPr algn="l"/>
                      <a:r>
                        <a:rPr lang="en-US" sz="1200" b="1" dirty="0">
                          <a:effectLst/>
                          <a:latin typeface="Aharoni" panose="02010803020104030203" pitchFamily="2" charset="-79"/>
                          <a:cs typeface="Aharoni" panose="02010803020104030203" pitchFamily="2" charset="-79"/>
                        </a:rPr>
                        <a:t>Prof. H. K. </a:t>
                      </a:r>
                      <a:r>
                        <a:rPr lang="en-US" sz="1200" b="1" dirty="0" err="1">
                          <a:effectLst/>
                          <a:latin typeface="Aharoni" panose="02010803020104030203" pitchFamily="2" charset="-79"/>
                          <a:cs typeface="Aharoni" panose="02010803020104030203" pitchFamily="2" charset="-79"/>
                        </a:rPr>
                        <a:t>Sahu</a:t>
                      </a:r>
                      <a:r>
                        <a:rPr lang="en-US" sz="1200" b="1" dirty="0">
                          <a:effectLst/>
                          <a:latin typeface="Aharoni" panose="02010803020104030203" pitchFamily="2" charset="-79"/>
                          <a:cs typeface="Aharoni" panose="02010803020104030203" pitchFamily="2" charset="-79"/>
                        </a:rPr>
                        <a:t>, Zoology</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800" b="1" dirty="0">
                          <a:effectLst/>
                          <a:latin typeface="Aharoni" panose="02010803020104030203" pitchFamily="2" charset="-79"/>
                          <a:cs typeface="Aharoni" panose="02010803020104030203" pitchFamily="2" charset="-79"/>
                        </a:rPr>
                        <a:t>2005</a:t>
                      </a:r>
                      <a:endParaRPr lang="en-IN" sz="18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r>
                        <a:rPr lang="en-US" sz="1200" b="1" dirty="0" err="1">
                          <a:effectLst/>
                          <a:latin typeface="Aharoni" panose="02010803020104030203" pitchFamily="2" charset="-79"/>
                          <a:cs typeface="Aharoni" panose="02010803020104030203" pitchFamily="2" charset="-79"/>
                        </a:rPr>
                        <a:t>Similipal</a:t>
                      </a:r>
                      <a:r>
                        <a:rPr lang="en-US" sz="1200" b="1" dirty="0">
                          <a:effectLst/>
                          <a:latin typeface="Aharoni" panose="02010803020104030203" pitchFamily="2" charset="-79"/>
                          <a:cs typeface="Aharoni" panose="02010803020104030203" pitchFamily="2" charset="-79"/>
                        </a:rPr>
                        <a:t> Tiger Reserve</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pPr algn="ctr"/>
                      <a:r>
                        <a:rPr lang="en-US" sz="1800" b="1" dirty="0">
                          <a:effectLst/>
                          <a:latin typeface="Aharoni" panose="02010803020104030203" pitchFamily="2" charset="-79"/>
                          <a:cs typeface="Aharoni" panose="02010803020104030203" pitchFamily="2" charset="-79"/>
                        </a:rPr>
                        <a:t>1.00</a:t>
                      </a:r>
                      <a:endParaRPr lang="en-IN" sz="18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extLst>
                  <a:ext uri="{0D108BD9-81ED-4DB2-BD59-A6C34878D82A}">
                    <a16:rowId xmlns:a16="http://schemas.microsoft.com/office/drawing/2014/main" val="2493105837"/>
                  </a:ext>
                </a:extLst>
              </a:tr>
              <a:tr h="261785">
                <a:tc>
                  <a:txBody>
                    <a:bodyPr/>
                    <a:lstStyle/>
                    <a:p>
                      <a:r>
                        <a:rPr lang="en-US" sz="1800" dirty="0">
                          <a:effectLst/>
                          <a:latin typeface="Aharoni" panose="02010803020104030203" pitchFamily="2" charset="-79"/>
                          <a:cs typeface="Aharoni" panose="02010803020104030203" pitchFamily="2" charset="-79"/>
                        </a:rPr>
                        <a:t>2</a:t>
                      </a:r>
                      <a:endParaRPr lang="en-IN" sz="1800"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r>
                        <a:rPr lang="en-US" sz="1200" b="1" dirty="0">
                          <a:effectLst/>
                          <a:latin typeface="Aharoni" panose="02010803020104030203" pitchFamily="2" charset="-79"/>
                          <a:cs typeface="Aharoni" panose="02010803020104030203" pitchFamily="2" charset="-79"/>
                        </a:rPr>
                        <a:t>Study on Man and Animal conflicts in the corridors of Mayurbhanj Elephant Reserve </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pPr algn="l"/>
                      <a:r>
                        <a:rPr lang="en-US" sz="1200" b="1" dirty="0">
                          <a:effectLst/>
                          <a:latin typeface="Aharoni" panose="02010803020104030203" pitchFamily="2" charset="-79"/>
                          <a:cs typeface="Aharoni" panose="02010803020104030203" pitchFamily="2" charset="-79"/>
                        </a:rPr>
                        <a:t>Prof. H. K. </a:t>
                      </a:r>
                      <a:r>
                        <a:rPr lang="en-US" sz="1200" b="1" dirty="0" err="1">
                          <a:effectLst/>
                          <a:latin typeface="Aharoni" panose="02010803020104030203" pitchFamily="2" charset="-79"/>
                          <a:cs typeface="Aharoni" panose="02010803020104030203" pitchFamily="2" charset="-79"/>
                        </a:rPr>
                        <a:t>Sahu</a:t>
                      </a:r>
                      <a:r>
                        <a:rPr lang="en-US" sz="1200" b="1" dirty="0">
                          <a:effectLst/>
                          <a:latin typeface="Aharoni" panose="02010803020104030203" pitchFamily="2" charset="-79"/>
                          <a:cs typeface="Aharoni" panose="02010803020104030203" pitchFamily="2" charset="-79"/>
                        </a:rPr>
                        <a:t>, Zoology</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800" b="1" dirty="0">
                          <a:effectLst/>
                          <a:latin typeface="Aharoni" panose="02010803020104030203" pitchFamily="2" charset="-79"/>
                          <a:cs typeface="Aharoni" panose="02010803020104030203" pitchFamily="2" charset="-79"/>
                        </a:rPr>
                        <a:t>2005</a:t>
                      </a:r>
                      <a:endParaRPr lang="en-IN" sz="18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r>
                        <a:rPr lang="en-US" sz="1200" b="1" dirty="0" err="1">
                          <a:effectLst/>
                          <a:latin typeface="Aharoni" panose="02010803020104030203" pitchFamily="2" charset="-79"/>
                          <a:cs typeface="Aharoni" panose="02010803020104030203" pitchFamily="2" charset="-79"/>
                        </a:rPr>
                        <a:t>Similipal</a:t>
                      </a:r>
                      <a:r>
                        <a:rPr lang="en-US" sz="1200" b="1" dirty="0">
                          <a:effectLst/>
                          <a:latin typeface="Aharoni" panose="02010803020104030203" pitchFamily="2" charset="-79"/>
                          <a:cs typeface="Aharoni" panose="02010803020104030203" pitchFamily="2" charset="-79"/>
                        </a:rPr>
                        <a:t> Tiger Reserve</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pPr algn="ctr"/>
                      <a:r>
                        <a:rPr lang="en-US" sz="1800" b="1" dirty="0">
                          <a:effectLst/>
                          <a:latin typeface="Aharoni" panose="02010803020104030203" pitchFamily="2" charset="-79"/>
                          <a:cs typeface="Aharoni" panose="02010803020104030203" pitchFamily="2" charset="-79"/>
                        </a:rPr>
                        <a:t>1.00</a:t>
                      </a:r>
                      <a:endParaRPr lang="en-IN" sz="18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extLst>
                  <a:ext uri="{0D108BD9-81ED-4DB2-BD59-A6C34878D82A}">
                    <a16:rowId xmlns:a16="http://schemas.microsoft.com/office/drawing/2014/main" val="1956419665"/>
                  </a:ext>
                </a:extLst>
              </a:tr>
              <a:tr h="418714">
                <a:tc>
                  <a:txBody>
                    <a:bodyPr/>
                    <a:lstStyle/>
                    <a:p>
                      <a:r>
                        <a:rPr lang="en-IN" sz="1800" dirty="0">
                          <a:effectLst/>
                          <a:latin typeface="Aharoni" panose="02010803020104030203" pitchFamily="2" charset="-79"/>
                          <a:ea typeface="Times New Roman" panose="02020603050405020304" pitchFamily="18" charset="0"/>
                          <a:cs typeface="Aharoni" panose="02010803020104030203" pitchFamily="2" charset="-79"/>
                        </a:rPr>
                        <a:t>3</a:t>
                      </a:r>
                    </a:p>
                  </a:txBody>
                  <a:tcPr marL="17547" marR="17547" marT="0" marB="0"/>
                </a:tc>
                <a:tc>
                  <a:txBody>
                    <a:bodyPr/>
                    <a:lstStyle/>
                    <a:p>
                      <a:r>
                        <a:rPr lang="en-US" sz="1200" b="1" dirty="0">
                          <a:effectLst/>
                          <a:latin typeface="Aharoni" panose="02010803020104030203" pitchFamily="2" charset="-79"/>
                          <a:ea typeface="Times New Roman" panose="02020603050405020304" pitchFamily="18" charset="0"/>
                          <a:cs typeface="Aharoni" panose="02010803020104030203" pitchFamily="2" charset="-79"/>
                        </a:rPr>
                        <a:t>Assessment of plant diversity of preservation plot (Khari Compartment No. 25 and 27 of </a:t>
                      </a:r>
                      <a:r>
                        <a:rPr lang="en-US" sz="1200" b="1" dirty="0" err="1">
                          <a:effectLst/>
                          <a:latin typeface="Aharoni" panose="02010803020104030203" pitchFamily="2" charset="-79"/>
                          <a:ea typeface="Times New Roman" panose="02020603050405020304" pitchFamily="18" charset="0"/>
                          <a:cs typeface="Aharoni" panose="02010803020104030203" pitchFamily="2" charset="-79"/>
                        </a:rPr>
                        <a:t>Similipal</a:t>
                      </a:r>
                      <a:r>
                        <a:rPr lang="en-US" sz="1200" b="1" dirty="0">
                          <a:effectLst/>
                          <a:latin typeface="Aharoni" panose="02010803020104030203" pitchFamily="2" charset="-79"/>
                          <a:ea typeface="Times New Roman" panose="02020603050405020304" pitchFamily="18" charset="0"/>
                          <a:cs typeface="Aharoni" panose="02010803020104030203" pitchFamily="2" charset="-79"/>
                        </a:rPr>
                        <a:t> Reserve Forest) in </a:t>
                      </a:r>
                      <a:r>
                        <a:rPr lang="en-US" sz="1200" b="1" dirty="0" err="1">
                          <a:effectLst/>
                          <a:latin typeface="Aharoni" panose="02010803020104030203" pitchFamily="2" charset="-79"/>
                          <a:ea typeface="Times New Roman" panose="02020603050405020304" pitchFamily="18" charset="0"/>
                          <a:cs typeface="Aharoni" panose="02010803020104030203" pitchFamily="2" charset="-79"/>
                        </a:rPr>
                        <a:t>Similipal</a:t>
                      </a:r>
                      <a:r>
                        <a:rPr lang="en-US" sz="1200" b="1" dirty="0">
                          <a:effectLst/>
                          <a:latin typeface="Aharoni" panose="02010803020104030203" pitchFamily="2" charset="-79"/>
                          <a:ea typeface="Times New Roman" panose="02020603050405020304" pitchFamily="18" charset="0"/>
                          <a:cs typeface="Aharoni" panose="02010803020104030203" pitchFamily="2" charset="-79"/>
                        </a:rPr>
                        <a:t> Tiger Reserve. </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pPr algn="l"/>
                      <a:r>
                        <a:rPr lang="en-IN" sz="1200" b="1" dirty="0">
                          <a:effectLst/>
                          <a:latin typeface="Aharoni" panose="02010803020104030203" pitchFamily="2" charset="-79"/>
                          <a:ea typeface="Times New Roman" panose="02020603050405020304" pitchFamily="18" charset="0"/>
                          <a:cs typeface="Aharoni" panose="02010803020104030203" pitchFamily="2" charset="-79"/>
                        </a:rPr>
                        <a:t>Prof. H. N. </a:t>
                      </a:r>
                      <a:r>
                        <a:rPr lang="en-IN" sz="1200" b="1" dirty="0" err="1">
                          <a:effectLst/>
                          <a:latin typeface="Aharoni" panose="02010803020104030203" pitchFamily="2" charset="-79"/>
                          <a:ea typeface="Times New Roman" panose="02020603050405020304" pitchFamily="18" charset="0"/>
                          <a:cs typeface="Aharoni" panose="02010803020104030203" pitchFamily="2" charset="-79"/>
                        </a:rPr>
                        <a:t>Thatoi</a:t>
                      </a:r>
                      <a:r>
                        <a:rPr lang="en-IN" sz="1200" b="1" dirty="0">
                          <a:effectLst/>
                          <a:latin typeface="Aharoni" panose="02010803020104030203" pitchFamily="2" charset="-79"/>
                          <a:ea typeface="Times New Roman" panose="02020603050405020304" pitchFamily="18" charset="0"/>
                          <a:cs typeface="Aharoni" panose="02010803020104030203" pitchFamily="2" charset="-79"/>
                        </a:rPr>
                        <a:t>, Biotechnology</a:t>
                      </a:r>
                    </a:p>
                  </a:txBody>
                  <a:tcPr marL="25496" marR="25496" marT="0" marB="0"/>
                </a:tc>
                <a:tc>
                  <a:txBody>
                    <a:bodyPr/>
                    <a:lstStyle/>
                    <a:p>
                      <a:pPr algn="ctr"/>
                      <a:r>
                        <a:rPr lang="en-IN" sz="1800" b="1" dirty="0">
                          <a:effectLst/>
                          <a:latin typeface="Aharoni" panose="02010803020104030203" pitchFamily="2" charset="-79"/>
                          <a:ea typeface="Times New Roman" panose="02020603050405020304" pitchFamily="18" charset="0"/>
                          <a:cs typeface="Aharoni" panose="02010803020104030203" pitchFamily="2" charset="-79"/>
                        </a:rPr>
                        <a:t>2005</a:t>
                      </a:r>
                    </a:p>
                  </a:txBody>
                  <a:tcPr marL="17547" marR="17547"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err="1">
                          <a:effectLst/>
                          <a:latin typeface="Aharoni" panose="02010803020104030203" pitchFamily="2" charset="-79"/>
                          <a:cs typeface="Aharoni" panose="02010803020104030203" pitchFamily="2" charset="-79"/>
                        </a:rPr>
                        <a:t>Similipal</a:t>
                      </a:r>
                      <a:r>
                        <a:rPr lang="en-US" sz="1200" b="1" dirty="0">
                          <a:effectLst/>
                          <a:latin typeface="Aharoni" panose="02010803020104030203" pitchFamily="2" charset="-79"/>
                          <a:cs typeface="Aharoni" panose="02010803020104030203" pitchFamily="2" charset="-79"/>
                        </a:rPr>
                        <a:t> Tiger Reserve</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p>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pPr algn="ctr"/>
                      <a:r>
                        <a:rPr lang="en-US" sz="1400" b="1" dirty="0">
                          <a:effectLst/>
                          <a:latin typeface="Aharoni" panose="02010803020104030203" pitchFamily="2" charset="-79"/>
                          <a:ea typeface="Times New Roman" panose="02020603050405020304" pitchFamily="18" charset="0"/>
                          <a:cs typeface="Aharoni" panose="02010803020104030203" pitchFamily="2" charset="-79"/>
                        </a:rPr>
                        <a:t>Exp. borne by Forest Dept</a:t>
                      </a:r>
                      <a:endParaRPr lang="en-IN" sz="14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extLst>
                  <a:ext uri="{0D108BD9-81ED-4DB2-BD59-A6C34878D82A}">
                    <a16:rowId xmlns:a16="http://schemas.microsoft.com/office/drawing/2014/main" val="687833736"/>
                  </a:ext>
                </a:extLst>
              </a:tr>
              <a:tr h="570623">
                <a:tc>
                  <a:txBody>
                    <a:bodyPr/>
                    <a:lstStyle/>
                    <a:p>
                      <a:r>
                        <a:rPr lang="en-IN" sz="1800" dirty="0">
                          <a:effectLst/>
                          <a:latin typeface="Aharoni" panose="02010803020104030203" pitchFamily="2" charset="-79"/>
                          <a:ea typeface="Times New Roman" panose="02020603050405020304" pitchFamily="18" charset="0"/>
                          <a:cs typeface="Aharoni" panose="02010803020104030203" pitchFamily="2" charset="-79"/>
                        </a:rPr>
                        <a:t>4</a:t>
                      </a:r>
                    </a:p>
                  </a:txBody>
                  <a:tcPr marL="17547" marR="17547" marT="0" marB="0"/>
                </a:tc>
                <a:tc>
                  <a:txBody>
                    <a:bodyPr/>
                    <a:lstStyle/>
                    <a:p>
                      <a:r>
                        <a:rPr lang="en-US" sz="1200" b="1" dirty="0">
                          <a:effectLst/>
                          <a:latin typeface="Aharoni" panose="02010803020104030203" pitchFamily="2" charset="-79"/>
                          <a:ea typeface="Times New Roman" panose="02020603050405020304" pitchFamily="18" charset="0"/>
                          <a:cs typeface="Aharoni" panose="02010803020104030203" pitchFamily="2" charset="-79"/>
                        </a:rPr>
                        <a:t>Isolation and characterization of active principles in selected medicinal plants of </a:t>
                      </a:r>
                      <a:r>
                        <a:rPr lang="en-US" sz="1200" b="1" dirty="0" err="1">
                          <a:effectLst/>
                          <a:latin typeface="Aharoni" panose="02010803020104030203" pitchFamily="2" charset="-79"/>
                          <a:ea typeface="Times New Roman" panose="02020603050405020304" pitchFamily="18" charset="0"/>
                          <a:cs typeface="Aharoni" panose="02010803020104030203" pitchFamily="2" charset="-79"/>
                        </a:rPr>
                        <a:t>Similipal</a:t>
                      </a:r>
                      <a:r>
                        <a:rPr lang="en-US" sz="1200" b="1" dirty="0">
                          <a:effectLst/>
                          <a:latin typeface="Aharoni" panose="02010803020104030203" pitchFamily="2" charset="-79"/>
                          <a:ea typeface="Times New Roman" panose="02020603050405020304" pitchFamily="18" charset="0"/>
                          <a:cs typeface="Aharoni" panose="02010803020104030203" pitchFamily="2" charset="-79"/>
                        </a:rPr>
                        <a:t> Biosphere Reserve and evaluation of Antimicrobial and Anticarcinogenic properties in mice model. </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pPr algn="l"/>
                      <a:r>
                        <a:rPr lang="en-IN" sz="1200" b="1" dirty="0">
                          <a:effectLst/>
                          <a:latin typeface="Aharoni" panose="02010803020104030203" pitchFamily="2" charset="-79"/>
                          <a:ea typeface="Times New Roman" panose="02020603050405020304" pitchFamily="18" charset="0"/>
                          <a:cs typeface="Aharoni" panose="02010803020104030203" pitchFamily="2" charset="-79"/>
                        </a:rPr>
                        <a:t>Prof. S. K. Dutta, Zoology</a:t>
                      </a:r>
                    </a:p>
                  </a:txBody>
                  <a:tcPr marL="25496" marR="25496" marT="0" marB="0"/>
                </a:tc>
                <a:tc>
                  <a:txBody>
                    <a:bodyPr/>
                    <a:lstStyle/>
                    <a:p>
                      <a:pPr algn="ctr"/>
                      <a:r>
                        <a:rPr lang="en-IN" sz="1800" b="1" dirty="0">
                          <a:effectLst/>
                          <a:latin typeface="Aharoni" panose="02010803020104030203" pitchFamily="2" charset="-79"/>
                          <a:ea typeface="Times New Roman" panose="02020603050405020304" pitchFamily="18" charset="0"/>
                          <a:cs typeface="Aharoni" panose="02010803020104030203" pitchFamily="2" charset="-79"/>
                        </a:rPr>
                        <a:t>2006</a:t>
                      </a:r>
                    </a:p>
                  </a:txBody>
                  <a:tcPr marL="17547" marR="17547" marT="0" marB="0"/>
                </a:tc>
                <a:tc>
                  <a:txBody>
                    <a:bodyPr/>
                    <a:lstStyle/>
                    <a:p>
                      <a:r>
                        <a:rPr lang="en-IN" sz="1200" b="1" dirty="0">
                          <a:effectLst/>
                          <a:latin typeface="Aharoni" panose="02010803020104030203" pitchFamily="2" charset="-79"/>
                          <a:ea typeface="Times New Roman" panose="02020603050405020304" pitchFamily="18" charset="0"/>
                          <a:cs typeface="Aharoni" panose="02010803020104030203" pitchFamily="2" charset="-79"/>
                        </a:rPr>
                        <a:t>DST, Govt. of India</a:t>
                      </a:r>
                    </a:p>
                  </a:txBody>
                  <a:tcPr marL="17547" marR="17547" marT="0" marB="0"/>
                </a:tc>
                <a:tc>
                  <a:txBody>
                    <a:bodyPr/>
                    <a:lstStyle/>
                    <a:p>
                      <a:pPr algn="ctr"/>
                      <a:r>
                        <a:rPr lang="en-IN" sz="1800" b="1" dirty="0">
                          <a:effectLst/>
                          <a:latin typeface="Aharoni" panose="02010803020104030203" pitchFamily="2" charset="-79"/>
                          <a:ea typeface="Times New Roman" panose="02020603050405020304" pitchFamily="18" charset="0"/>
                          <a:cs typeface="Aharoni" panose="02010803020104030203" pitchFamily="2" charset="-79"/>
                        </a:rPr>
                        <a:t>6.90</a:t>
                      </a:r>
                    </a:p>
                  </a:txBody>
                  <a:tcPr marL="17547" marR="17547" marT="0" marB="0"/>
                </a:tc>
                <a:extLst>
                  <a:ext uri="{0D108BD9-81ED-4DB2-BD59-A6C34878D82A}">
                    <a16:rowId xmlns:a16="http://schemas.microsoft.com/office/drawing/2014/main" val="2242402784"/>
                  </a:ext>
                </a:extLst>
              </a:tr>
              <a:tr h="491601">
                <a:tc>
                  <a:txBody>
                    <a:bodyPr/>
                    <a:lstStyle/>
                    <a:p>
                      <a:r>
                        <a:rPr lang="en-IN" sz="1800" dirty="0">
                          <a:effectLst/>
                          <a:latin typeface="Aharoni" panose="02010803020104030203" pitchFamily="2" charset="-79"/>
                          <a:ea typeface="Times New Roman" panose="02020603050405020304" pitchFamily="18" charset="0"/>
                          <a:cs typeface="Aharoni" panose="02010803020104030203" pitchFamily="2" charset="-79"/>
                        </a:rPr>
                        <a:t>5</a:t>
                      </a:r>
                    </a:p>
                  </a:txBody>
                  <a:tcPr marL="17547" marR="17547" marT="0" marB="0"/>
                </a:tc>
                <a:tc>
                  <a:txBody>
                    <a:bodyPr/>
                    <a:lstStyle/>
                    <a:p>
                      <a:r>
                        <a:rPr lang="en-US" sz="1200" b="1" dirty="0">
                          <a:solidFill>
                            <a:schemeClr val="tx1"/>
                          </a:solidFill>
                          <a:effectLst/>
                          <a:latin typeface="Aharoni" panose="02010803020104030203" pitchFamily="2" charset="-79"/>
                          <a:cs typeface="Aharoni" panose="02010803020104030203" pitchFamily="2" charset="-79"/>
                        </a:rPr>
                        <a:t>Assessment the nutrient content/palatability of different grass  species/communities found in various meadows of </a:t>
                      </a:r>
                      <a:r>
                        <a:rPr lang="en-US" sz="1200" b="1" dirty="0" err="1">
                          <a:solidFill>
                            <a:schemeClr val="tx1"/>
                          </a:solidFill>
                          <a:effectLst/>
                          <a:latin typeface="Aharoni" panose="02010803020104030203" pitchFamily="2" charset="-79"/>
                          <a:cs typeface="Aharoni" panose="02010803020104030203" pitchFamily="2" charset="-79"/>
                        </a:rPr>
                        <a:t>Similipal</a:t>
                      </a:r>
                      <a:r>
                        <a:rPr lang="en-US" sz="1200" b="1" dirty="0">
                          <a:solidFill>
                            <a:schemeClr val="tx1"/>
                          </a:solidFill>
                          <a:effectLst/>
                          <a:latin typeface="Aharoni" panose="02010803020104030203" pitchFamily="2" charset="-79"/>
                          <a:cs typeface="Aharoni" panose="02010803020104030203" pitchFamily="2" charset="-79"/>
                        </a:rPr>
                        <a:t> Tiger Reserve</a:t>
                      </a:r>
                      <a:endParaRPr lang="en-IN"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schemeClr val="tx1"/>
                          </a:solidFill>
                          <a:effectLst/>
                          <a:uLnTx/>
                          <a:uFillTx/>
                          <a:latin typeface="Aharoni" panose="02010803020104030203" pitchFamily="2" charset="-79"/>
                          <a:ea typeface="Times New Roman" panose="02020603050405020304" pitchFamily="18" charset="0"/>
                          <a:cs typeface="Aharoni" panose="02010803020104030203" pitchFamily="2" charset="-79"/>
                        </a:rPr>
                        <a:t>Dr </a:t>
                      </a:r>
                      <a:r>
                        <a:rPr kumimoji="0" lang="en-IN" sz="1200" b="1" i="0" u="none" strike="noStrike" kern="1200" cap="none" spc="0" normalizeH="0" baseline="0" noProof="0" dirty="0" err="1">
                          <a:ln>
                            <a:noFill/>
                          </a:ln>
                          <a:solidFill>
                            <a:schemeClr val="tx1"/>
                          </a:solidFill>
                          <a:effectLst/>
                          <a:uLnTx/>
                          <a:uFillTx/>
                          <a:latin typeface="Aharoni" panose="02010803020104030203" pitchFamily="2" charset="-79"/>
                          <a:ea typeface="Times New Roman" panose="02020603050405020304" pitchFamily="18" charset="0"/>
                          <a:cs typeface="Aharoni" panose="02010803020104030203" pitchFamily="2" charset="-79"/>
                        </a:rPr>
                        <a:t>Srustidhar</a:t>
                      </a:r>
                      <a:r>
                        <a:rPr kumimoji="0" lang="en-IN" sz="1200" b="1" i="0" u="none" strike="noStrike" kern="1200" cap="none" spc="0" normalizeH="0" baseline="0" noProof="0" dirty="0">
                          <a:ln>
                            <a:noFill/>
                          </a:ln>
                          <a:solidFill>
                            <a:schemeClr val="tx1"/>
                          </a:solidFill>
                          <a:effectLst/>
                          <a:uLnTx/>
                          <a:uFillTx/>
                          <a:latin typeface="Aharoni" panose="02010803020104030203" pitchFamily="2" charset="-79"/>
                          <a:ea typeface="Times New Roman" panose="02020603050405020304" pitchFamily="18" charset="0"/>
                          <a:cs typeface="Aharoni" panose="02010803020104030203" pitchFamily="2" charset="-79"/>
                        </a:rPr>
                        <a:t> Rout, WLBC</a:t>
                      </a:r>
                    </a:p>
                  </a:txBody>
                  <a:tcPr marL="68580" marR="68580"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chemeClr val="tx1"/>
                          </a:solidFill>
                          <a:effectLst/>
                          <a:uLnTx/>
                          <a:uFillTx/>
                          <a:latin typeface="Aharoni" panose="02010803020104030203" pitchFamily="2" charset="-79"/>
                          <a:ea typeface="Times New Roman" panose="02020603050405020304" pitchFamily="18" charset="0"/>
                          <a:cs typeface="Aharoni" panose="02010803020104030203" pitchFamily="2" charset="-79"/>
                        </a:rPr>
                        <a:t>2007</a:t>
                      </a:r>
                    </a:p>
                  </a:txBody>
                  <a:tcPr marL="68580" marR="68580" marT="0" marB="0"/>
                </a:tc>
                <a:tc>
                  <a:txBody>
                    <a:bodyPr/>
                    <a:lstStyle/>
                    <a:p>
                      <a:r>
                        <a:rPr lang="en-US" sz="1200" b="1" dirty="0" err="1">
                          <a:solidFill>
                            <a:schemeClr val="tx1"/>
                          </a:solidFill>
                          <a:effectLst/>
                          <a:latin typeface="Aharoni" panose="02010803020104030203" pitchFamily="2" charset="-79"/>
                          <a:cs typeface="Aharoni" panose="02010803020104030203" pitchFamily="2" charset="-79"/>
                        </a:rPr>
                        <a:t>Similipal</a:t>
                      </a:r>
                      <a:r>
                        <a:rPr lang="en-US" sz="1200" b="1" dirty="0">
                          <a:solidFill>
                            <a:schemeClr val="tx1"/>
                          </a:solidFill>
                          <a:effectLst/>
                          <a:latin typeface="Aharoni" panose="02010803020104030203" pitchFamily="2" charset="-79"/>
                          <a:cs typeface="Aharoni" panose="02010803020104030203" pitchFamily="2" charset="-79"/>
                        </a:rPr>
                        <a:t> Tiger Reserve</a:t>
                      </a:r>
                      <a:endParaRPr lang="en-IN"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endParaRPr>
                    </a:p>
                  </a:txBody>
                  <a:tcPr marL="68580" marR="68580" marT="0" marB="0"/>
                </a:tc>
                <a:tc>
                  <a:txBody>
                    <a:bodyPr/>
                    <a:lstStyle/>
                    <a:p>
                      <a:pPr algn="ctr"/>
                      <a:r>
                        <a:rPr lang="en-US" sz="1800" b="1" dirty="0">
                          <a:solidFill>
                            <a:schemeClr val="tx1"/>
                          </a:solidFill>
                          <a:effectLst/>
                          <a:latin typeface="Aharoni" panose="02010803020104030203" pitchFamily="2" charset="-79"/>
                          <a:cs typeface="Aharoni" panose="02010803020104030203" pitchFamily="2" charset="-79"/>
                        </a:rPr>
                        <a:t>0.20</a:t>
                      </a:r>
                      <a:endParaRPr lang="en-IN" sz="18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endParaRPr>
                    </a:p>
                  </a:txBody>
                  <a:tcPr marL="68580" marR="68580" marT="0" marB="0"/>
                </a:tc>
                <a:extLst>
                  <a:ext uri="{0D108BD9-81ED-4DB2-BD59-A6C34878D82A}">
                    <a16:rowId xmlns:a16="http://schemas.microsoft.com/office/drawing/2014/main" val="2189163258"/>
                  </a:ext>
                </a:extLst>
              </a:tr>
              <a:tr h="447261">
                <a:tc>
                  <a:txBody>
                    <a:bodyPr/>
                    <a:lstStyle/>
                    <a:p>
                      <a:r>
                        <a:rPr lang="en-IN" sz="1800" dirty="0">
                          <a:effectLst/>
                          <a:latin typeface="Aharoni" panose="02010803020104030203" pitchFamily="2" charset="-79"/>
                          <a:ea typeface="Times New Roman" panose="02020603050405020304" pitchFamily="18" charset="0"/>
                          <a:cs typeface="Aharoni" panose="02010803020104030203" pitchFamily="2" charset="-79"/>
                        </a:rPr>
                        <a:t>6</a:t>
                      </a:r>
                    </a:p>
                  </a:txBody>
                  <a:tcPr marL="17547" marR="17547" marT="0" marB="0"/>
                </a:tc>
                <a:tc>
                  <a:txBody>
                    <a:bodyPr/>
                    <a:lstStyle/>
                    <a:p>
                      <a:r>
                        <a:rPr lang="en-US" sz="1200" b="1" dirty="0">
                          <a:solidFill>
                            <a:schemeClr val="tx1"/>
                          </a:solidFill>
                          <a:effectLst/>
                          <a:latin typeface="Aharoni" panose="02010803020104030203" pitchFamily="2" charset="-79"/>
                          <a:cs typeface="Aharoni" panose="02010803020104030203" pitchFamily="2" charset="-79"/>
                        </a:rPr>
                        <a:t>Study on distribution status of five common medicinal plants of </a:t>
                      </a:r>
                      <a:r>
                        <a:rPr lang="en-US" sz="1200" b="1" dirty="0" err="1">
                          <a:solidFill>
                            <a:schemeClr val="tx1"/>
                          </a:solidFill>
                          <a:effectLst/>
                          <a:latin typeface="Aharoni" panose="02010803020104030203" pitchFamily="2" charset="-79"/>
                          <a:cs typeface="Aharoni" panose="02010803020104030203" pitchFamily="2" charset="-79"/>
                        </a:rPr>
                        <a:t>Similipal</a:t>
                      </a:r>
                      <a:r>
                        <a:rPr lang="en-US" sz="1200" b="1" dirty="0">
                          <a:solidFill>
                            <a:schemeClr val="tx1"/>
                          </a:solidFill>
                          <a:effectLst/>
                          <a:latin typeface="Aharoni" panose="02010803020104030203" pitchFamily="2" charset="-79"/>
                          <a:cs typeface="Aharoni" panose="02010803020104030203" pitchFamily="2" charset="-79"/>
                        </a:rPr>
                        <a:t> </a:t>
                      </a:r>
                      <a:endParaRPr lang="en-IN" sz="1200" b="1" dirty="0">
                        <a:solidFill>
                          <a:schemeClr val="tx1"/>
                        </a:solidFill>
                        <a:effectLst/>
                        <a:latin typeface="Aharoni" panose="02010803020104030203" pitchFamily="2" charset="-79"/>
                        <a:cs typeface="Aharoni" panose="02010803020104030203" pitchFamily="2" charset="-79"/>
                      </a:endParaRPr>
                    </a:p>
                    <a:p>
                      <a:r>
                        <a:rPr lang="en-US" sz="1200" b="1" dirty="0">
                          <a:solidFill>
                            <a:schemeClr val="tx1"/>
                          </a:solidFill>
                          <a:effectLst/>
                          <a:latin typeface="Aharoni" panose="02010803020104030203" pitchFamily="2" charset="-79"/>
                          <a:cs typeface="Aharoni" panose="02010803020104030203" pitchFamily="2" charset="-79"/>
                        </a:rPr>
                        <a:t>Biosphere Reserve and their linkages to livelihood</a:t>
                      </a:r>
                      <a:endParaRPr lang="en-IN"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endParaRPr>
                    </a:p>
                  </a:txBody>
                  <a:tcPr marL="68580" marR="68580" marT="0" marB="0"/>
                </a:tc>
                <a:tc>
                  <a:txBody>
                    <a:bodyPr/>
                    <a:lstStyle/>
                    <a:p>
                      <a:r>
                        <a:rPr lang="en-IN"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Dr </a:t>
                      </a:r>
                      <a:r>
                        <a:rPr lang="en-IN" sz="1200" b="1" dirty="0" err="1">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Srustidhar</a:t>
                      </a:r>
                      <a:r>
                        <a:rPr lang="en-IN"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 Rout, WLBC</a:t>
                      </a:r>
                    </a:p>
                  </a:txBody>
                  <a:tcPr marL="68580" marR="68580" marT="0" marB="0"/>
                </a:tc>
                <a:tc>
                  <a:txBody>
                    <a:bodyPr/>
                    <a:lstStyle/>
                    <a:p>
                      <a:pPr algn="ctr"/>
                      <a:r>
                        <a:rPr lang="en-IN" sz="18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2008</a:t>
                      </a:r>
                    </a:p>
                  </a:txBody>
                  <a:tcPr marL="68580" marR="68580" marT="0" marB="0"/>
                </a:tc>
                <a:tc>
                  <a:txBody>
                    <a:bodyPr/>
                    <a:lstStyle/>
                    <a:p>
                      <a:pPr algn="just"/>
                      <a:r>
                        <a:rPr lang="en-US" sz="1200" b="1" dirty="0" err="1">
                          <a:solidFill>
                            <a:schemeClr val="tx1"/>
                          </a:solidFill>
                          <a:effectLst/>
                          <a:latin typeface="Aharoni" panose="02010803020104030203" pitchFamily="2" charset="-79"/>
                          <a:cs typeface="Aharoni" panose="02010803020104030203" pitchFamily="2" charset="-79"/>
                        </a:rPr>
                        <a:t>Similipal</a:t>
                      </a:r>
                      <a:r>
                        <a:rPr lang="en-US" sz="1200" b="1" dirty="0">
                          <a:solidFill>
                            <a:schemeClr val="tx1"/>
                          </a:solidFill>
                          <a:effectLst/>
                          <a:latin typeface="Aharoni" panose="02010803020104030203" pitchFamily="2" charset="-79"/>
                          <a:cs typeface="Aharoni" panose="02010803020104030203" pitchFamily="2" charset="-79"/>
                        </a:rPr>
                        <a:t> Tiger Reserve.  </a:t>
                      </a:r>
                      <a:endParaRPr lang="en-IN" sz="1200" b="1" dirty="0">
                        <a:solidFill>
                          <a:schemeClr val="tx1"/>
                        </a:solidFill>
                        <a:effectLst/>
                        <a:latin typeface="Aharoni" panose="02010803020104030203" pitchFamily="2" charset="-79"/>
                        <a:cs typeface="Aharoni" panose="02010803020104030203" pitchFamily="2" charset="-79"/>
                      </a:endParaRPr>
                    </a:p>
                    <a:p>
                      <a:r>
                        <a:rPr lang="en-US" sz="1200" b="1" dirty="0">
                          <a:solidFill>
                            <a:schemeClr val="tx1"/>
                          </a:solidFill>
                          <a:effectLst/>
                          <a:latin typeface="Aharoni" panose="02010803020104030203" pitchFamily="2" charset="-79"/>
                          <a:cs typeface="Aharoni" panose="02010803020104030203" pitchFamily="2" charset="-79"/>
                        </a:rPr>
                        <a:t> </a:t>
                      </a:r>
                      <a:endParaRPr lang="en-IN"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endParaRPr>
                    </a:p>
                  </a:txBody>
                  <a:tcPr marL="68580" marR="68580" marT="0" marB="0"/>
                </a:tc>
                <a:tc>
                  <a:txBody>
                    <a:bodyPr/>
                    <a:lstStyle/>
                    <a:p>
                      <a:pPr algn="ctr"/>
                      <a:r>
                        <a:rPr lang="en-US" sz="1800" b="1" dirty="0">
                          <a:solidFill>
                            <a:schemeClr val="tx1"/>
                          </a:solidFill>
                          <a:effectLst/>
                          <a:latin typeface="Aharoni" panose="02010803020104030203" pitchFamily="2" charset="-79"/>
                          <a:cs typeface="Aharoni" panose="02010803020104030203" pitchFamily="2" charset="-79"/>
                        </a:rPr>
                        <a:t>3.00</a:t>
                      </a:r>
                      <a:endParaRPr lang="en-IN" sz="18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endParaRPr>
                    </a:p>
                  </a:txBody>
                  <a:tcPr marL="68580" marR="68580" marT="0" marB="0"/>
                </a:tc>
                <a:extLst>
                  <a:ext uri="{0D108BD9-81ED-4DB2-BD59-A6C34878D82A}">
                    <a16:rowId xmlns:a16="http://schemas.microsoft.com/office/drawing/2014/main" val="3227524874"/>
                  </a:ext>
                </a:extLst>
              </a:tr>
              <a:tr h="446598">
                <a:tc>
                  <a:txBody>
                    <a:bodyPr/>
                    <a:lstStyle/>
                    <a:p>
                      <a:r>
                        <a:rPr lang="en-IN" sz="1800" dirty="0">
                          <a:effectLst/>
                          <a:latin typeface="Aharoni" panose="02010803020104030203" pitchFamily="2" charset="-79"/>
                          <a:ea typeface="Times New Roman" panose="02020603050405020304" pitchFamily="18" charset="0"/>
                          <a:cs typeface="Aharoni" panose="02010803020104030203" pitchFamily="2" charset="-79"/>
                        </a:rPr>
                        <a:t>7</a:t>
                      </a:r>
                    </a:p>
                  </a:txBody>
                  <a:tcPr marL="17547" marR="17547" marT="0" marB="0"/>
                </a:tc>
                <a:tc>
                  <a:txBody>
                    <a:bodyPr/>
                    <a:lstStyle/>
                    <a:p>
                      <a:pPr algn="just"/>
                      <a:r>
                        <a:rPr lang="en-US" sz="1200" b="1" dirty="0">
                          <a:solidFill>
                            <a:schemeClr val="tx1"/>
                          </a:solidFill>
                          <a:effectLst/>
                          <a:latin typeface="Aharoni" panose="02010803020104030203" pitchFamily="2" charset="-79"/>
                          <a:cs typeface="Aharoni" panose="02010803020104030203" pitchFamily="2" charset="-79"/>
                        </a:rPr>
                        <a:t>Assessment of Floral Diversity, Richness and Vegetational zonation of  </a:t>
                      </a:r>
                      <a:r>
                        <a:rPr lang="en-GB" sz="1200" b="1" spc="-10" dirty="0" err="1">
                          <a:solidFill>
                            <a:schemeClr val="tx1"/>
                          </a:solidFill>
                          <a:effectLst/>
                          <a:latin typeface="Aharoni" panose="02010803020104030203" pitchFamily="2" charset="-79"/>
                          <a:cs typeface="Aharoni" panose="02010803020104030203" pitchFamily="2" charset="-79"/>
                        </a:rPr>
                        <a:t>Similipal</a:t>
                      </a:r>
                      <a:r>
                        <a:rPr lang="en-GB" sz="1200" b="1" spc="-10" dirty="0">
                          <a:solidFill>
                            <a:schemeClr val="tx1"/>
                          </a:solidFill>
                          <a:effectLst/>
                          <a:latin typeface="Aharoni" panose="02010803020104030203" pitchFamily="2" charset="-79"/>
                          <a:cs typeface="Aharoni" panose="02010803020104030203" pitchFamily="2" charset="-79"/>
                        </a:rPr>
                        <a:t> Biosphere Reserve, with special reference to endemic, Rare and Threatened taxa.</a:t>
                      </a:r>
                      <a:endParaRPr lang="en-IN"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schemeClr val="tx1"/>
                          </a:solidFill>
                          <a:effectLst/>
                          <a:uLnTx/>
                          <a:uFillTx/>
                          <a:latin typeface="Aharoni" panose="02010803020104030203" pitchFamily="2" charset="-79"/>
                          <a:ea typeface="Times New Roman" panose="02020603050405020304" pitchFamily="18" charset="0"/>
                          <a:cs typeface="Aharoni" panose="02010803020104030203" pitchFamily="2" charset="-79"/>
                        </a:rPr>
                        <a:t>Dr </a:t>
                      </a:r>
                      <a:r>
                        <a:rPr kumimoji="0" lang="en-IN" sz="1200" b="1" i="0" u="none" strike="noStrike" kern="1200" cap="none" spc="0" normalizeH="0" baseline="0" noProof="0" dirty="0" err="1">
                          <a:ln>
                            <a:noFill/>
                          </a:ln>
                          <a:solidFill>
                            <a:schemeClr val="tx1"/>
                          </a:solidFill>
                          <a:effectLst/>
                          <a:uLnTx/>
                          <a:uFillTx/>
                          <a:latin typeface="Aharoni" panose="02010803020104030203" pitchFamily="2" charset="-79"/>
                          <a:ea typeface="Times New Roman" panose="02020603050405020304" pitchFamily="18" charset="0"/>
                          <a:cs typeface="Aharoni" panose="02010803020104030203" pitchFamily="2" charset="-79"/>
                        </a:rPr>
                        <a:t>Srustidhar</a:t>
                      </a:r>
                      <a:r>
                        <a:rPr kumimoji="0" lang="en-IN" sz="1200" b="1" i="0" u="none" strike="noStrike" kern="1200" cap="none" spc="0" normalizeH="0" baseline="0" noProof="0" dirty="0">
                          <a:ln>
                            <a:noFill/>
                          </a:ln>
                          <a:solidFill>
                            <a:schemeClr val="tx1"/>
                          </a:solidFill>
                          <a:effectLst/>
                          <a:uLnTx/>
                          <a:uFillTx/>
                          <a:latin typeface="Aharoni" panose="02010803020104030203" pitchFamily="2" charset="-79"/>
                          <a:ea typeface="Times New Roman" panose="02020603050405020304" pitchFamily="18" charset="0"/>
                          <a:cs typeface="Aharoni" panose="02010803020104030203" pitchFamily="2" charset="-79"/>
                        </a:rPr>
                        <a:t> Rout, WLBC</a:t>
                      </a:r>
                    </a:p>
                  </a:txBody>
                  <a:tcPr marL="68580" marR="68580"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chemeClr val="tx1"/>
                          </a:solidFill>
                          <a:effectLst/>
                          <a:uLnTx/>
                          <a:uFillTx/>
                          <a:latin typeface="Aharoni" panose="02010803020104030203" pitchFamily="2" charset="-79"/>
                          <a:ea typeface="Times New Roman" panose="02020603050405020304" pitchFamily="18" charset="0"/>
                          <a:cs typeface="Aharoni" panose="02010803020104030203" pitchFamily="2" charset="-79"/>
                        </a:rPr>
                        <a:t>2008</a:t>
                      </a:r>
                    </a:p>
                  </a:txBody>
                  <a:tcPr marL="68580" marR="68580" marT="0" marB="0"/>
                </a:tc>
                <a:tc>
                  <a:txBody>
                    <a:bodyPr/>
                    <a:lstStyle/>
                    <a:p>
                      <a:pPr algn="just"/>
                      <a:r>
                        <a:rPr lang="en-US" sz="1200" b="1" dirty="0" err="1">
                          <a:solidFill>
                            <a:schemeClr val="tx1"/>
                          </a:solidFill>
                          <a:effectLst/>
                          <a:latin typeface="Aharoni" panose="02010803020104030203" pitchFamily="2" charset="-79"/>
                          <a:cs typeface="Aharoni" panose="02010803020104030203" pitchFamily="2" charset="-79"/>
                        </a:rPr>
                        <a:t>Similipal</a:t>
                      </a:r>
                      <a:r>
                        <a:rPr lang="en-US" sz="1200" b="1" dirty="0">
                          <a:solidFill>
                            <a:schemeClr val="tx1"/>
                          </a:solidFill>
                          <a:effectLst/>
                          <a:latin typeface="Aharoni" panose="02010803020104030203" pitchFamily="2" charset="-79"/>
                          <a:cs typeface="Aharoni" panose="02010803020104030203" pitchFamily="2" charset="-79"/>
                        </a:rPr>
                        <a:t> Tiger Reserve.  </a:t>
                      </a:r>
                      <a:endParaRPr lang="en-IN" sz="1200" b="1" dirty="0">
                        <a:solidFill>
                          <a:schemeClr val="tx1"/>
                        </a:solidFill>
                        <a:effectLst/>
                        <a:latin typeface="Aharoni" panose="02010803020104030203" pitchFamily="2" charset="-79"/>
                        <a:cs typeface="Aharoni" panose="02010803020104030203" pitchFamily="2" charset="-79"/>
                      </a:endParaRPr>
                    </a:p>
                    <a:p>
                      <a:r>
                        <a:rPr lang="en-US" sz="1200" b="1" dirty="0">
                          <a:solidFill>
                            <a:schemeClr val="tx1"/>
                          </a:solidFill>
                          <a:effectLst/>
                          <a:latin typeface="Aharoni" panose="02010803020104030203" pitchFamily="2" charset="-79"/>
                          <a:cs typeface="Aharoni" panose="02010803020104030203" pitchFamily="2" charset="-79"/>
                        </a:rPr>
                        <a:t> </a:t>
                      </a:r>
                      <a:endParaRPr lang="en-IN"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endParaRPr>
                    </a:p>
                  </a:txBody>
                  <a:tcPr marL="68580" marR="68580" marT="0" marB="0"/>
                </a:tc>
                <a:tc>
                  <a:txBody>
                    <a:bodyPr/>
                    <a:lstStyle/>
                    <a:p>
                      <a:pPr algn="ctr"/>
                      <a:r>
                        <a:rPr lang="en-IN" sz="1800" b="1" dirty="0">
                          <a:solidFill>
                            <a:schemeClr val="tx1"/>
                          </a:solidFill>
                          <a:effectLst/>
                          <a:latin typeface="Aharoni" panose="02010803020104030203" pitchFamily="2" charset="-79"/>
                          <a:cs typeface="Aharoni" panose="02010803020104030203" pitchFamily="2" charset="-79"/>
                        </a:rPr>
                        <a:t>3.00</a:t>
                      </a:r>
                    </a:p>
                    <a:p>
                      <a:pPr algn="ctr">
                        <a:tabLst>
                          <a:tab pos="752475" algn="l"/>
                        </a:tabLst>
                      </a:pPr>
                      <a:r>
                        <a:rPr lang="en-US" sz="1800" b="1" dirty="0">
                          <a:solidFill>
                            <a:schemeClr val="tx1"/>
                          </a:solidFill>
                          <a:effectLst/>
                          <a:latin typeface="Aharoni" panose="02010803020104030203" pitchFamily="2" charset="-79"/>
                          <a:cs typeface="Aharoni" panose="02010803020104030203" pitchFamily="2" charset="-79"/>
                        </a:rPr>
                        <a:t>	</a:t>
                      </a:r>
                      <a:endParaRPr lang="en-IN" sz="18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endParaRPr>
                    </a:p>
                  </a:txBody>
                  <a:tcPr marL="68580" marR="68580" marT="0" marB="0"/>
                </a:tc>
                <a:extLst>
                  <a:ext uri="{0D108BD9-81ED-4DB2-BD59-A6C34878D82A}">
                    <a16:rowId xmlns:a16="http://schemas.microsoft.com/office/drawing/2014/main" val="58850981"/>
                  </a:ext>
                </a:extLst>
              </a:tr>
              <a:tr h="650842">
                <a:tc>
                  <a:txBody>
                    <a:bodyPr/>
                    <a:lstStyle/>
                    <a:p>
                      <a:r>
                        <a:rPr lang="en-IN" sz="1800" dirty="0">
                          <a:effectLst/>
                          <a:latin typeface="Aharoni" panose="02010803020104030203" pitchFamily="2" charset="-79"/>
                          <a:ea typeface="Times New Roman" panose="02020603050405020304" pitchFamily="18" charset="0"/>
                          <a:cs typeface="Aharoni" panose="02010803020104030203" pitchFamily="2" charset="-79"/>
                        </a:rPr>
                        <a:t>8</a:t>
                      </a:r>
                    </a:p>
                  </a:txBody>
                  <a:tcPr marL="17547" marR="17547" marT="0" marB="0"/>
                </a:tc>
                <a:tc>
                  <a:txBody>
                    <a:bodyPr/>
                    <a:lstStyle/>
                    <a:p>
                      <a:pPr algn="just"/>
                      <a:r>
                        <a:rPr lang="en-US"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Assessment of Nutritional and medicinal potential of indigenous mushrooms from </a:t>
                      </a:r>
                      <a:r>
                        <a:rPr lang="en-US" sz="1200" b="1" dirty="0" err="1">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Similpal</a:t>
                      </a:r>
                      <a:r>
                        <a:rPr lang="en-US"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 Biosphere reserve and development of their propagation and massive cultivation techniques</a:t>
                      </a:r>
                      <a:endParaRPr lang="en-IN"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schemeClr val="tx1"/>
                          </a:solidFill>
                          <a:effectLst/>
                          <a:uLnTx/>
                          <a:uFillTx/>
                          <a:latin typeface="Aharoni" panose="02010803020104030203" pitchFamily="2" charset="-79"/>
                          <a:ea typeface="Times New Roman" panose="02020603050405020304" pitchFamily="18" charset="0"/>
                          <a:cs typeface="Aharoni" panose="02010803020104030203" pitchFamily="2" charset="-79"/>
                        </a:rPr>
                        <a:t>Prof. H. N. </a:t>
                      </a:r>
                      <a:r>
                        <a:rPr kumimoji="0" lang="en-IN" sz="1200" b="1" i="0" u="none" strike="noStrike" kern="1200" cap="none" spc="0" normalizeH="0" baseline="0" noProof="0" dirty="0" err="1">
                          <a:ln>
                            <a:noFill/>
                          </a:ln>
                          <a:solidFill>
                            <a:schemeClr val="tx1"/>
                          </a:solidFill>
                          <a:effectLst/>
                          <a:uLnTx/>
                          <a:uFillTx/>
                          <a:latin typeface="Aharoni" panose="02010803020104030203" pitchFamily="2" charset="-79"/>
                          <a:ea typeface="Times New Roman" panose="02020603050405020304" pitchFamily="18" charset="0"/>
                          <a:cs typeface="Aharoni" panose="02010803020104030203" pitchFamily="2" charset="-79"/>
                        </a:rPr>
                        <a:t>Thatoi</a:t>
                      </a:r>
                      <a:r>
                        <a:rPr kumimoji="0" lang="en-IN" sz="1200" b="1" i="0" u="none" strike="noStrike" kern="1200" cap="none" spc="0" normalizeH="0" baseline="0" noProof="0" dirty="0">
                          <a:ln>
                            <a:noFill/>
                          </a:ln>
                          <a:solidFill>
                            <a:schemeClr val="tx1"/>
                          </a:solidFill>
                          <a:effectLst/>
                          <a:uLnTx/>
                          <a:uFillTx/>
                          <a:latin typeface="Aharoni" panose="02010803020104030203" pitchFamily="2" charset="-79"/>
                          <a:ea typeface="Times New Roman" panose="02020603050405020304" pitchFamily="18" charset="0"/>
                          <a:cs typeface="Aharoni" panose="02010803020104030203" pitchFamily="2" charset="-79"/>
                        </a:rPr>
                        <a:t>, Biotechnology</a:t>
                      </a:r>
                    </a:p>
                  </a:txBody>
                  <a:tcPr marL="68580" marR="68580"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chemeClr val="tx1"/>
                          </a:solidFill>
                          <a:effectLst/>
                          <a:uLnTx/>
                          <a:uFillTx/>
                          <a:latin typeface="Aharoni" panose="02010803020104030203" pitchFamily="2" charset="-79"/>
                          <a:ea typeface="Times New Roman" panose="02020603050405020304" pitchFamily="18" charset="0"/>
                          <a:cs typeface="Aharoni" panose="02010803020104030203" pitchFamily="2" charset="-79"/>
                        </a:rPr>
                        <a:t>2009</a:t>
                      </a:r>
                    </a:p>
                  </a:txBody>
                  <a:tcPr marL="68580" marR="68580" marT="0" marB="0"/>
                </a:tc>
                <a:tc>
                  <a:txBody>
                    <a:bodyPr/>
                    <a:lstStyle/>
                    <a:p>
                      <a:r>
                        <a:rPr lang="en-IN"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DST, Govt. of Odisha</a:t>
                      </a:r>
                    </a:p>
                  </a:txBody>
                  <a:tcPr marL="68580" marR="68580" marT="0" marB="0"/>
                </a:tc>
                <a:tc>
                  <a:txBody>
                    <a:bodyPr/>
                    <a:lstStyle/>
                    <a:p>
                      <a:pPr algn="ctr">
                        <a:tabLst>
                          <a:tab pos="752475" algn="l"/>
                        </a:tabLst>
                      </a:pPr>
                      <a:r>
                        <a:rPr lang="en-IN" sz="18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4.72</a:t>
                      </a:r>
                    </a:p>
                  </a:txBody>
                  <a:tcPr marL="68580" marR="68580" marT="0" marB="0"/>
                </a:tc>
                <a:extLst>
                  <a:ext uri="{0D108BD9-81ED-4DB2-BD59-A6C34878D82A}">
                    <a16:rowId xmlns:a16="http://schemas.microsoft.com/office/drawing/2014/main" val="532590704"/>
                  </a:ext>
                </a:extLst>
              </a:tr>
              <a:tr h="231251">
                <a:tc>
                  <a:txBody>
                    <a:bodyPr/>
                    <a:lstStyle/>
                    <a:p>
                      <a:r>
                        <a:rPr lang="en-IN" sz="1800" dirty="0">
                          <a:effectLst/>
                          <a:latin typeface="Aharoni" panose="02010803020104030203" pitchFamily="2" charset="-79"/>
                          <a:ea typeface="Times New Roman" panose="02020603050405020304" pitchFamily="18" charset="0"/>
                          <a:cs typeface="Aharoni" panose="02010803020104030203" pitchFamily="2" charset="-79"/>
                        </a:rPr>
                        <a:t>9</a:t>
                      </a:r>
                    </a:p>
                  </a:txBody>
                  <a:tcPr marL="17547" marR="17547" marT="0" marB="0"/>
                </a:tc>
                <a:tc>
                  <a:txBody>
                    <a:bodyPr/>
                    <a:lstStyle/>
                    <a:p>
                      <a:pPr algn="just"/>
                      <a:r>
                        <a:rPr lang="en-IN"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Ecological analysis of some grassland communities of </a:t>
                      </a:r>
                      <a:r>
                        <a:rPr lang="en-IN" sz="1200" b="1" dirty="0" err="1">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Similipal</a:t>
                      </a:r>
                      <a:r>
                        <a:rPr lang="en-IN"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 Biosphere Reserve</a:t>
                      </a: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schemeClr val="tx1"/>
                          </a:solidFill>
                          <a:effectLst/>
                          <a:uLnTx/>
                          <a:uFillTx/>
                          <a:latin typeface="Aharoni" panose="02010803020104030203" pitchFamily="2" charset="-79"/>
                          <a:ea typeface="Times New Roman" panose="02020603050405020304" pitchFamily="18" charset="0"/>
                          <a:cs typeface="Aharoni" panose="02010803020104030203" pitchFamily="2" charset="-79"/>
                        </a:rPr>
                        <a:t>Dr K. L. Barik, Botany </a:t>
                      </a:r>
                    </a:p>
                  </a:txBody>
                  <a:tcPr marL="68580" marR="68580"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chemeClr val="tx1"/>
                          </a:solidFill>
                          <a:effectLst/>
                          <a:uLnTx/>
                          <a:uFillTx/>
                          <a:latin typeface="Aharoni" panose="02010803020104030203" pitchFamily="2" charset="-79"/>
                          <a:ea typeface="Times New Roman" panose="02020603050405020304" pitchFamily="18" charset="0"/>
                          <a:cs typeface="Aharoni" panose="02010803020104030203" pitchFamily="2" charset="-79"/>
                        </a:rPr>
                        <a:t>2009</a:t>
                      </a:r>
                    </a:p>
                  </a:txBody>
                  <a:tcPr marL="68580" marR="68580" marT="0" marB="0"/>
                </a:tc>
                <a:tc>
                  <a:txBody>
                    <a:bodyPr/>
                    <a:lstStyle/>
                    <a:p>
                      <a:r>
                        <a:rPr lang="en-IN"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UGC, Govt. of </a:t>
                      </a:r>
                      <a:r>
                        <a:rPr lang="en-IN" sz="1200" b="1" dirty="0" err="1">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india</a:t>
                      </a:r>
                      <a:endParaRPr lang="en-IN"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endParaRPr>
                    </a:p>
                  </a:txBody>
                  <a:tcPr marL="68580" marR="68580" marT="0" marB="0"/>
                </a:tc>
                <a:tc>
                  <a:txBody>
                    <a:bodyPr/>
                    <a:lstStyle/>
                    <a:p>
                      <a:pPr algn="ctr">
                        <a:tabLst>
                          <a:tab pos="752475" algn="l"/>
                        </a:tabLst>
                      </a:pPr>
                      <a:r>
                        <a:rPr lang="en-IN" sz="18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5.35</a:t>
                      </a:r>
                    </a:p>
                  </a:txBody>
                  <a:tcPr marL="68580" marR="68580" marT="0" marB="0"/>
                </a:tc>
                <a:extLst>
                  <a:ext uri="{0D108BD9-81ED-4DB2-BD59-A6C34878D82A}">
                    <a16:rowId xmlns:a16="http://schemas.microsoft.com/office/drawing/2014/main" val="3931495957"/>
                  </a:ext>
                </a:extLst>
              </a:tr>
              <a:tr h="231251">
                <a:tc>
                  <a:txBody>
                    <a:bodyPr/>
                    <a:lstStyle/>
                    <a:p>
                      <a:r>
                        <a:rPr lang="en-IN" sz="1800" dirty="0">
                          <a:effectLst/>
                          <a:latin typeface="Aharoni" panose="02010803020104030203" pitchFamily="2" charset="-79"/>
                          <a:ea typeface="Times New Roman" panose="02020603050405020304" pitchFamily="18" charset="0"/>
                          <a:cs typeface="Aharoni" panose="02010803020104030203" pitchFamily="2" charset="-79"/>
                        </a:rPr>
                        <a:t>10</a:t>
                      </a:r>
                    </a:p>
                  </a:txBody>
                  <a:tcPr marL="17547" marR="17547" marT="0" marB="0"/>
                </a:tc>
                <a:tc>
                  <a:txBody>
                    <a:bodyPr/>
                    <a:lstStyle/>
                    <a:p>
                      <a:pPr algn="just"/>
                      <a:r>
                        <a:rPr lang="en-US"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Age and growth investigations of some lizards of </a:t>
                      </a:r>
                      <a:r>
                        <a:rPr lang="en-US" sz="1200" b="1" dirty="0" err="1">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Similipal</a:t>
                      </a:r>
                      <a:r>
                        <a:rPr lang="en-US"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 Biosphere Reserve, Orissa</a:t>
                      </a:r>
                      <a:endParaRPr lang="en-IN"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endParaRPr>
                    </a:p>
                  </a:txBody>
                  <a:tcPr marL="68580" marR="6858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schemeClr val="tx1"/>
                          </a:solidFill>
                          <a:effectLst/>
                          <a:uLnTx/>
                          <a:uFillTx/>
                          <a:latin typeface="Aharoni" panose="02010803020104030203" pitchFamily="2" charset="-79"/>
                          <a:ea typeface="Times New Roman" panose="02020603050405020304" pitchFamily="18" charset="0"/>
                          <a:cs typeface="Aharoni" panose="02010803020104030203" pitchFamily="2" charset="-79"/>
                        </a:rPr>
                        <a:t>Dr P. </a:t>
                      </a:r>
                      <a:r>
                        <a:rPr kumimoji="0" lang="en-IN" sz="1200" b="1" i="0" u="none" strike="noStrike" kern="1200" cap="none" spc="0" normalizeH="0" baseline="0" noProof="0" dirty="0" err="1">
                          <a:ln>
                            <a:noFill/>
                          </a:ln>
                          <a:solidFill>
                            <a:schemeClr val="tx1"/>
                          </a:solidFill>
                          <a:effectLst/>
                          <a:uLnTx/>
                          <a:uFillTx/>
                          <a:latin typeface="Aharoni" panose="02010803020104030203" pitchFamily="2" charset="-79"/>
                          <a:ea typeface="Times New Roman" panose="02020603050405020304" pitchFamily="18" charset="0"/>
                          <a:cs typeface="Aharoni" panose="02010803020104030203" pitchFamily="2" charset="-79"/>
                        </a:rPr>
                        <a:t>Parida</a:t>
                      </a:r>
                      <a:r>
                        <a:rPr kumimoji="0" lang="en-IN" sz="1200" b="1" i="0" u="none" strike="noStrike" kern="1200" cap="none" spc="0" normalizeH="0" baseline="0" noProof="0" dirty="0">
                          <a:ln>
                            <a:noFill/>
                          </a:ln>
                          <a:solidFill>
                            <a:schemeClr val="tx1"/>
                          </a:solidFill>
                          <a:effectLst/>
                          <a:uLnTx/>
                          <a:uFillTx/>
                          <a:latin typeface="Aharoni" panose="02010803020104030203" pitchFamily="2" charset="-79"/>
                          <a:ea typeface="Times New Roman" panose="02020603050405020304" pitchFamily="18" charset="0"/>
                          <a:cs typeface="Aharoni" panose="02010803020104030203" pitchFamily="2" charset="-79"/>
                        </a:rPr>
                        <a:t>, Zoology</a:t>
                      </a:r>
                    </a:p>
                  </a:txBody>
                  <a:tcPr marL="68580" marR="68580"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chemeClr val="tx1"/>
                          </a:solidFill>
                          <a:effectLst/>
                          <a:uLnTx/>
                          <a:uFillTx/>
                          <a:latin typeface="Aharoni" panose="02010803020104030203" pitchFamily="2" charset="-79"/>
                          <a:ea typeface="Times New Roman" panose="02020603050405020304" pitchFamily="18" charset="0"/>
                          <a:cs typeface="Aharoni" panose="02010803020104030203" pitchFamily="2" charset="-79"/>
                        </a:rPr>
                        <a:t>2010</a:t>
                      </a:r>
                    </a:p>
                  </a:txBody>
                  <a:tcPr marL="68580" marR="68580" marT="0" marB="0"/>
                </a:tc>
                <a:tc>
                  <a:txBody>
                    <a:bodyPr/>
                    <a:lstStyle/>
                    <a:p>
                      <a:r>
                        <a:rPr lang="en-IN" sz="12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UGC, Govt. of India</a:t>
                      </a:r>
                    </a:p>
                  </a:txBody>
                  <a:tcPr marL="68580" marR="68580" marT="0" marB="0"/>
                </a:tc>
                <a:tc>
                  <a:txBody>
                    <a:bodyPr/>
                    <a:lstStyle/>
                    <a:p>
                      <a:pPr algn="ctr">
                        <a:tabLst>
                          <a:tab pos="752475" algn="l"/>
                        </a:tabLst>
                      </a:pPr>
                      <a:r>
                        <a:rPr lang="en-IN" sz="1800" b="1" dirty="0">
                          <a:solidFill>
                            <a:schemeClr val="tx1"/>
                          </a:solidFill>
                          <a:effectLst/>
                          <a:latin typeface="Aharoni" panose="02010803020104030203" pitchFamily="2" charset="-79"/>
                          <a:ea typeface="Times New Roman" panose="02020603050405020304" pitchFamily="18" charset="0"/>
                          <a:cs typeface="Aharoni" panose="02010803020104030203" pitchFamily="2" charset="-79"/>
                        </a:rPr>
                        <a:t>2.06</a:t>
                      </a:r>
                    </a:p>
                  </a:txBody>
                  <a:tcPr marL="68580" marR="68580" marT="0" marB="0"/>
                </a:tc>
                <a:extLst>
                  <a:ext uri="{0D108BD9-81ED-4DB2-BD59-A6C34878D82A}">
                    <a16:rowId xmlns:a16="http://schemas.microsoft.com/office/drawing/2014/main" val="3655572528"/>
                  </a:ext>
                </a:extLst>
              </a:tr>
              <a:tr h="336948">
                <a:tc>
                  <a:txBody>
                    <a:bodyPr/>
                    <a:lstStyle/>
                    <a:p>
                      <a:r>
                        <a:rPr lang="en-US" sz="1800" dirty="0">
                          <a:effectLst/>
                          <a:latin typeface="Aharoni" panose="02010803020104030203" pitchFamily="2" charset="-79"/>
                          <a:ea typeface="Times New Roman" panose="02020603050405020304" pitchFamily="18" charset="0"/>
                          <a:cs typeface="Aharoni" panose="02010803020104030203" pitchFamily="2" charset="-79"/>
                        </a:rPr>
                        <a:t>11</a:t>
                      </a:r>
                      <a:endParaRPr lang="en-IN" sz="1800"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r>
                        <a:rPr lang="en-US" sz="1200" b="1" dirty="0">
                          <a:effectLst/>
                          <a:latin typeface="Aharoni" panose="02010803020104030203" pitchFamily="2" charset="-79"/>
                          <a:cs typeface="Aharoni" panose="02010803020104030203" pitchFamily="2" charset="-79"/>
                        </a:rPr>
                        <a:t>Study on ecological density and distribution of Ungulates in </a:t>
                      </a:r>
                      <a:r>
                        <a:rPr lang="en-US" sz="1200" b="1" dirty="0" err="1">
                          <a:effectLst/>
                          <a:latin typeface="Aharoni" panose="02010803020104030203" pitchFamily="2" charset="-79"/>
                          <a:cs typeface="Aharoni" panose="02010803020104030203" pitchFamily="2" charset="-79"/>
                        </a:rPr>
                        <a:t>Similipal</a:t>
                      </a:r>
                      <a:r>
                        <a:rPr lang="en-US" sz="1200" b="1" dirty="0">
                          <a:effectLst/>
                          <a:latin typeface="Aharoni" panose="02010803020104030203" pitchFamily="2" charset="-79"/>
                          <a:cs typeface="Aharoni" panose="02010803020104030203" pitchFamily="2" charset="-79"/>
                        </a:rPr>
                        <a:t> Tiger Reserve, Orissa, India   </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pPr algn="l"/>
                      <a:r>
                        <a:rPr lang="en-US" sz="1200" b="1" dirty="0">
                          <a:effectLst/>
                          <a:latin typeface="Aharoni" panose="02010803020104030203" pitchFamily="2" charset="-79"/>
                          <a:cs typeface="Aharoni" panose="02010803020104030203" pitchFamily="2" charset="-79"/>
                        </a:rPr>
                        <a:t>Prof. H. K. </a:t>
                      </a:r>
                      <a:r>
                        <a:rPr lang="en-US" sz="1200" b="1" dirty="0" err="1">
                          <a:effectLst/>
                          <a:latin typeface="Aharoni" panose="02010803020104030203" pitchFamily="2" charset="-79"/>
                          <a:cs typeface="Aharoni" panose="02010803020104030203" pitchFamily="2" charset="-79"/>
                        </a:rPr>
                        <a:t>Sahu</a:t>
                      </a:r>
                      <a:r>
                        <a:rPr lang="en-US" sz="1200" b="1" dirty="0">
                          <a:effectLst/>
                          <a:latin typeface="Aharoni" panose="02010803020104030203" pitchFamily="2" charset="-79"/>
                          <a:cs typeface="Aharoni" panose="02010803020104030203" pitchFamily="2" charset="-79"/>
                        </a:rPr>
                        <a:t>, Zoology</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800" b="1" dirty="0">
                          <a:effectLst/>
                          <a:latin typeface="Aharoni" panose="02010803020104030203" pitchFamily="2" charset="-79"/>
                          <a:cs typeface="Aharoni" panose="02010803020104030203" pitchFamily="2" charset="-79"/>
                        </a:rPr>
                        <a:t>2011</a:t>
                      </a:r>
                      <a:endParaRPr lang="en-IN" sz="18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r>
                        <a:rPr lang="en-US" sz="1200" b="1" dirty="0" err="1">
                          <a:effectLst/>
                          <a:latin typeface="Aharoni" panose="02010803020104030203" pitchFamily="2" charset="-79"/>
                          <a:cs typeface="Aharoni" panose="02010803020104030203" pitchFamily="2" charset="-79"/>
                        </a:rPr>
                        <a:t>Similipal</a:t>
                      </a:r>
                      <a:r>
                        <a:rPr lang="en-US" sz="1200" b="1" dirty="0">
                          <a:effectLst/>
                          <a:latin typeface="Aharoni" panose="02010803020104030203" pitchFamily="2" charset="-79"/>
                          <a:cs typeface="Aharoni" panose="02010803020104030203" pitchFamily="2" charset="-79"/>
                        </a:rPr>
                        <a:t> Tiger Reserve</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pPr algn="ctr"/>
                      <a:r>
                        <a:rPr lang="en-US" sz="1800" b="1" dirty="0">
                          <a:effectLst/>
                          <a:latin typeface="Aharoni" panose="02010803020104030203" pitchFamily="2" charset="-79"/>
                          <a:cs typeface="Aharoni" panose="02010803020104030203" pitchFamily="2" charset="-79"/>
                        </a:rPr>
                        <a:t>3.00</a:t>
                      </a:r>
                      <a:endParaRPr lang="en-IN" sz="18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extLst>
                  <a:ext uri="{0D108BD9-81ED-4DB2-BD59-A6C34878D82A}">
                    <a16:rowId xmlns:a16="http://schemas.microsoft.com/office/drawing/2014/main" val="885754370"/>
                  </a:ext>
                </a:extLst>
              </a:tr>
              <a:tr h="205409">
                <a:tc>
                  <a:txBody>
                    <a:bodyPr/>
                    <a:lstStyle/>
                    <a:p>
                      <a:r>
                        <a:rPr lang="en-US" sz="2000" dirty="0">
                          <a:effectLst/>
                          <a:latin typeface="Aharoni" panose="02010803020104030203" pitchFamily="2" charset="-79"/>
                          <a:ea typeface="Times New Roman" panose="02020603050405020304" pitchFamily="18" charset="0"/>
                          <a:cs typeface="Aharoni" panose="02010803020104030203" pitchFamily="2" charset="-79"/>
                        </a:rPr>
                        <a:t>12</a:t>
                      </a:r>
                      <a:endParaRPr lang="en-IN" sz="2000"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r>
                        <a:rPr lang="en-US" sz="1200" b="1" dirty="0">
                          <a:effectLst/>
                          <a:latin typeface="Aharoni" panose="02010803020104030203" pitchFamily="2" charset="-79"/>
                          <a:cs typeface="Aharoni" panose="02010803020104030203" pitchFamily="2" charset="-79"/>
                        </a:rPr>
                        <a:t>Study on Prey base of Tigers in </a:t>
                      </a:r>
                      <a:r>
                        <a:rPr lang="en-US" sz="1200" b="1" dirty="0" err="1">
                          <a:effectLst/>
                          <a:latin typeface="Aharoni" panose="02010803020104030203" pitchFamily="2" charset="-79"/>
                          <a:cs typeface="Aharoni" panose="02010803020104030203" pitchFamily="2" charset="-79"/>
                        </a:rPr>
                        <a:t>Similipal</a:t>
                      </a:r>
                      <a:r>
                        <a:rPr lang="en-US" sz="1200" b="1" dirty="0">
                          <a:effectLst/>
                          <a:latin typeface="Aharoni" panose="02010803020104030203" pitchFamily="2" charset="-79"/>
                          <a:cs typeface="Aharoni" panose="02010803020104030203" pitchFamily="2" charset="-79"/>
                        </a:rPr>
                        <a:t> Tiger Reserve, Orissa                             </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pPr algn="l"/>
                      <a:r>
                        <a:rPr lang="en-US" sz="1200" b="1" dirty="0">
                          <a:effectLst/>
                          <a:latin typeface="Aharoni" panose="02010803020104030203" pitchFamily="2" charset="-79"/>
                          <a:cs typeface="Aharoni" panose="02010803020104030203" pitchFamily="2" charset="-79"/>
                        </a:rPr>
                        <a:t>Prof. H. K. </a:t>
                      </a:r>
                      <a:r>
                        <a:rPr lang="en-US" sz="1200" b="1" dirty="0" err="1">
                          <a:effectLst/>
                          <a:latin typeface="Aharoni" panose="02010803020104030203" pitchFamily="2" charset="-79"/>
                          <a:cs typeface="Aharoni" panose="02010803020104030203" pitchFamily="2" charset="-79"/>
                        </a:rPr>
                        <a:t>Sahu</a:t>
                      </a:r>
                      <a:r>
                        <a:rPr lang="en-US" sz="1200" b="1" dirty="0">
                          <a:effectLst/>
                          <a:latin typeface="Aharoni" panose="02010803020104030203" pitchFamily="2" charset="-79"/>
                          <a:cs typeface="Aharoni" panose="02010803020104030203" pitchFamily="2" charset="-79"/>
                        </a:rPr>
                        <a:t>, Zoology</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800" b="1" dirty="0">
                          <a:effectLst/>
                          <a:latin typeface="Aharoni" panose="02010803020104030203" pitchFamily="2" charset="-79"/>
                          <a:cs typeface="Aharoni" panose="02010803020104030203" pitchFamily="2" charset="-79"/>
                        </a:rPr>
                        <a:t>2012</a:t>
                      </a:r>
                      <a:endParaRPr lang="en-IN" sz="18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r>
                        <a:rPr lang="en-US" sz="1200" b="1" dirty="0" err="1">
                          <a:effectLst/>
                          <a:latin typeface="Aharoni" panose="02010803020104030203" pitchFamily="2" charset="-79"/>
                          <a:cs typeface="Aharoni" panose="02010803020104030203" pitchFamily="2" charset="-79"/>
                        </a:rPr>
                        <a:t>Similipal</a:t>
                      </a:r>
                      <a:r>
                        <a:rPr lang="en-US" sz="1200" b="1" dirty="0">
                          <a:effectLst/>
                          <a:latin typeface="Aharoni" panose="02010803020104030203" pitchFamily="2" charset="-79"/>
                          <a:cs typeface="Aharoni" panose="02010803020104030203" pitchFamily="2" charset="-79"/>
                        </a:rPr>
                        <a:t> Tiger Reserve</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pPr algn="ctr"/>
                      <a:r>
                        <a:rPr lang="en-US" sz="1800" b="1" dirty="0">
                          <a:effectLst/>
                          <a:latin typeface="Aharoni" panose="02010803020104030203" pitchFamily="2" charset="-79"/>
                          <a:cs typeface="Aharoni" panose="02010803020104030203" pitchFamily="2" charset="-79"/>
                        </a:rPr>
                        <a:t>4.97</a:t>
                      </a:r>
                      <a:endParaRPr lang="en-IN" sz="18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extLst>
                  <a:ext uri="{0D108BD9-81ED-4DB2-BD59-A6C34878D82A}">
                    <a16:rowId xmlns:a16="http://schemas.microsoft.com/office/drawing/2014/main" val="1435280664"/>
                  </a:ext>
                </a:extLst>
              </a:tr>
              <a:tr h="481640">
                <a:tc>
                  <a:txBody>
                    <a:bodyPr/>
                    <a:lstStyle/>
                    <a:p>
                      <a:r>
                        <a:rPr lang="en-US" sz="2000" dirty="0">
                          <a:effectLst/>
                          <a:latin typeface="Aharoni" panose="02010803020104030203" pitchFamily="2" charset="-79"/>
                          <a:ea typeface="Times New Roman" panose="02020603050405020304" pitchFamily="18" charset="0"/>
                          <a:cs typeface="Aharoni" panose="02010803020104030203" pitchFamily="2" charset="-79"/>
                        </a:rPr>
                        <a:t>13</a:t>
                      </a:r>
                      <a:endParaRPr lang="en-IN" sz="2000"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r>
                        <a:rPr lang="en-US" sz="1200" b="1" dirty="0">
                          <a:effectLst/>
                          <a:latin typeface="Aharoni" panose="02010803020104030203" pitchFamily="2" charset="-79"/>
                          <a:cs typeface="Aharoni" panose="02010803020104030203" pitchFamily="2" charset="-79"/>
                        </a:rPr>
                        <a:t>Study on Camera trap survey of cryptic and nocturnal fauna of </a:t>
                      </a:r>
                      <a:r>
                        <a:rPr lang="en-US" sz="1200" b="1" dirty="0" err="1">
                          <a:effectLst/>
                          <a:latin typeface="Aharoni" panose="02010803020104030203" pitchFamily="2" charset="-79"/>
                          <a:cs typeface="Aharoni" panose="02010803020104030203" pitchFamily="2" charset="-79"/>
                        </a:rPr>
                        <a:t>Similipal</a:t>
                      </a:r>
                      <a:r>
                        <a:rPr lang="en-US" sz="1200" b="1" dirty="0">
                          <a:effectLst/>
                          <a:latin typeface="Aharoni" panose="02010803020104030203" pitchFamily="2" charset="-79"/>
                          <a:cs typeface="Aharoni" panose="02010803020104030203" pitchFamily="2" charset="-79"/>
                        </a:rPr>
                        <a:t> Tiger Reserve, Odisha</a:t>
                      </a:r>
                      <a:endParaRPr lang="en-IN" sz="1200" b="1" dirty="0">
                        <a:effectLst/>
                        <a:latin typeface="Aharoni" panose="02010803020104030203" pitchFamily="2" charset="-79"/>
                        <a:cs typeface="Aharoni" panose="02010803020104030203" pitchFamily="2" charset="-79"/>
                      </a:endParaRPr>
                    </a:p>
                  </a:txBody>
                  <a:tcPr marL="17547" marR="17547" marT="0" marB="0"/>
                </a:tc>
                <a:tc>
                  <a:txBody>
                    <a:bodyPr/>
                    <a:lstStyle/>
                    <a:p>
                      <a:pPr algn="l"/>
                      <a:r>
                        <a:rPr lang="en-US" sz="1200" b="1" dirty="0">
                          <a:effectLst/>
                          <a:latin typeface="Aharoni" panose="02010803020104030203" pitchFamily="2" charset="-79"/>
                          <a:cs typeface="Aharoni" panose="02010803020104030203" pitchFamily="2" charset="-79"/>
                        </a:rPr>
                        <a:t>Prof. H. K. </a:t>
                      </a:r>
                      <a:r>
                        <a:rPr lang="en-US" sz="1200" b="1" dirty="0" err="1">
                          <a:effectLst/>
                          <a:latin typeface="Aharoni" panose="02010803020104030203" pitchFamily="2" charset="-79"/>
                          <a:cs typeface="Aharoni" panose="02010803020104030203" pitchFamily="2" charset="-79"/>
                        </a:rPr>
                        <a:t>Sahu</a:t>
                      </a:r>
                      <a:r>
                        <a:rPr lang="en-US" sz="1200" b="1" dirty="0">
                          <a:effectLst/>
                          <a:latin typeface="Aharoni" panose="02010803020104030203" pitchFamily="2" charset="-79"/>
                          <a:cs typeface="Aharoni" panose="02010803020104030203" pitchFamily="2" charset="-79"/>
                        </a:rPr>
                        <a:t>, Zoology</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800" b="1" dirty="0">
                          <a:effectLst/>
                          <a:latin typeface="Aharoni" panose="02010803020104030203" pitchFamily="2" charset="-79"/>
                          <a:cs typeface="Aharoni" panose="02010803020104030203" pitchFamily="2" charset="-79"/>
                        </a:rPr>
                        <a:t>2012</a:t>
                      </a:r>
                      <a:endParaRPr lang="en-IN" sz="18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r>
                        <a:rPr lang="en-US" sz="1200" b="1" dirty="0" err="1">
                          <a:effectLst/>
                          <a:latin typeface="Aharoni" panose="02010803020104030203" pitchFamily="2" charset="-79"/>
                          <a:cs typeface="Aharoni" panose="02010803020104030203" pitchFamily="2" charset="-79"/>
                        </a:rPr>
                        <a:t>Similipal</a:t>
                      </a:r>
                      <a:r>
                        <a:rPr lang="en-US" sz="1200" b="1" dirty="0">
                          <a:effectLst/>
                          <a:latin typeface="Aharoni" panose="02010803020104030203" pitchFamily="2" charset="-79"/>
                          <a:cs typeface="Aharoni" panose="02010803020104030203" pitchFamily="2" charset="-79"/>
                        </a:rPr>
                        <a:t> Tiger Reserve</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pPr algn="ctr"/>
                      <a:r>
                        <a:rPr lang="en-US" sz="1800" b="1" dirty="0">
                          <a:effectLst/>
                          <a:latin typeface="Aharoni" panose="02010803020104030203" pitchFamily="2" charset="-79"/>
                          <a:cs typeface="Aharoni" panose="02010803020104030203" pitchFamily="2" charset="-79"/>
                        </a:rPr>
                        <a:t>2.50</a:t>
                      </a:r>
                      <a:endParaRPr lang="en-IN" sz="18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extLst>
                  <a:ext uri="{0D108BD9-81ED-4DB2-BD59-A6C34878D82A}">
                    <a16:rowId xmlns:a16="http://schemas.microsoft.com/office/drawing/2014/main" val="1151847046"/>
                  </a:ext>
                </a:extLst>
              </a:tr>
            </a:tbl>
          </a:graphicData>
        </a:graphic>
      </p:graphicFrame>
    </p:spTree>
    <p:extLst>
      <p:ext uri="{BB962C8B-B14F-4D97-AF65-F5344CB8AC3E}">
        <p14:creationId xmlns:p14="http://schemas.microsoft.com/office/powerpoint/2010/main" val="3067551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58EA6-09F7-E22E-DCBF-7C2B46D4D211}"/>
              </a:ext>
            </a:extLst>
          </p:cNvPr>
          <p:cNvSpPr>
            <a:spLocks noGrp="1"/>
          </p:cNvSpPr>
          <p:nvPr>
            <p:ph type="title"/>
          </p:nvPr>
        </p:nvSpPr>
        <p:spPr/>
        <p:txBody>
          <a:bodyPr/>
          <a:lstStyle/>
          <a:p>
            <a:endParaRPr lang="en-IN"/>
          </a:p>
        </p:txBody>
      </p:sp>
      <p:graphicFrame>
        <p:nvGraphicFramePr>
          <p:cNvPr id="7" name="Content Placeholder 6">
            <a:extLst>
              <a:ext uri="{FF2B5EF4-FFF2-40B4-BE49-F238E27FC236}">
                <a16:creationId xmlns:a16="http://schemas.microsoft.com/office/drawing/2014/main" id="{AA7E57BE-F900-8344-A8AC-CF468D2F8116}"/>
              </a:ext>
            </a:extLst>
          </p:cNvPr>
          <p:cNvGraphicFramePr>
            <a:graphicFrameLocks noGrp="1"/>
          </p:cNvGraphicFramePr>
          <p:nvPr>
            <p:ph idx="1"/>
            <p:extLst>
              <p:ext uri="{D42A27DB-BD31-4B8C-83A1-F6EECF244321}">
                <p14:modId xmlns:p14="http://schemas.microsoft.com/office/powerpoint/2010/main" val="3022168723"/>
              </p:ext>
            </p:extLst>
          </p:nvPr>
        </p:nvGraphicFramePr>
        <p:xfrm>
          <a:off x="241852" y="365124"/>
          <a:ext cx="11645348" cy="5735108"/>
        </p:xfrm>
        <a:graphic>
          <a:graphicData uri="http://schemas.openxmlformats.org/drawingml/2006/table">
            <a:tbl>
              <a:tblPr firstRow="1" firstCol="1" bandRow="1">
                <a:tableStyleId>{5C22544A-7EE6-4342-B048-85BDC9FD1C3A}</a:tableStyleId>
              </a:tblPr>
              <a:tblGrid>
                <a:gridCol w="569075">
                  <a:extLst>
                    <a:ext uri="{9D8B030D-6E8A-4147-A177-3AD203B41FA5}">
                      <a16:colId xmlns:a16="http://schemas.microsoft.com/office/drawing/2014/main" val="281591900"/>
                    </a:ext>
                  </a:extLst>
                </a:gridCol>
                <a:gridCol w="6011073">
                  <a:extLst>
                    <a:ext uri="{9D8B030D-6E8A-4147-A177-3AD203B41FA5}">
                      <a16:colId xmlns:a16="http://schemas.microsoft.com/office/drawing/2014/main" val="842564764"/>
                    </a:ext>
                  </a:extLst>
                </a:gridCol>
                <a:gridCol w="1964191">
                  <a:extLst>
                    <a:ext uri="{9D8B030D-6E8A-4147-A177-3AD203B41FA5}">
                      <a16:colId xmlns:a16="http://schemas.microsoft.com/office/drawing/2014/main" val="3294836437"/>
                    </a:ext>
                  </a:extLst>
                </a:gridCol>
                <a:gridCol w="470501">
                  <a:extLst>
                    <a:ext uri="{9D8B030D-6E8A-4147-A177-3AD203B41FA5}">
                      <a16:colId xmlns:a16="http://schemas.microsoft.com/office/drawing/2014/main" val="2378991907"/>
                    </a:ext>
                  </a:extLst>
                </a:gridCol>
                <a:gridCol w="1561506">
                  <a:extLst>
                    <a:ext uri="{9D8B030D-6E8A-4147-A177-3AD203B41FA5}">
                      <a16:colId xmlns:a16="http://schemas.microsoft.com/office/drawing/2014/main" val="3975858477"/>
                    </a:ext>
                  </a:extLst>
                </a:gridCol>
                <a:gridCol w="1069002">
                  <a:extLst>
                    <a:ext uri="{9D8B030D-6E8A-4147-A177-3AD203B41FA5}">
                      <a16:colId xmlns:a16="http://schemas.microsoft.com/office/drawing/2014/main" val="4070411552"/>
                    </a:ext>
                  </a:extLst>
                </a:gridCol>
              </a:tblGrid>
              <a:tr h="1720532">
                <a:tc>
                  <a:txBody>
                    <a:bodyPr/>
                    <a:lstStyle/>
                    <a:p>
                      <a:pPr algn="just"/>
                      <a:r>
                        <a:rPr lang="en-US" sz="1800" dirty="0">
                          <a:effectLst/>
                          <a:latin typeface="Aharoni" panose="02010803020104030203" pitchFamily="2" charset="-79"/>
                          <a:cs typeface="Aharoni" panose="02010803020104030203" pitchFamily="2" charset="-79"/>
                        </a:rPr>
                        <a:t>Sl. No</a:t>
                      </a:r>
                      <a:endParaRPr lang="en-IN" sz="1800"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just"/>
                      <a:r>
                        <a:rPr lang="en-US" sz="1800" dirty="0">
                          <a:effectLst/>
                          <a:latin typeface="Aharoni" panose="02010803020104030203" pitchFamily="2" charset="-79"/>
                          <a:cs typeface="Aharoni" panose="02010803020104030203" pitchFamily="2" charset="-79"/>
                        </a:rPr>
                        <a:t>Name of the Project</a:t>
                      </a:r>
                      <a:endParaRPr lang="en-IN" sz="1800"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l"/>
                      <a:r>
                        <a:rPr lang="en-US" sz="1800" dirty="0">
                          <a:effectLst/>
                          <a:latin typeface="Aharoni" panose="02010803020104030203" pitchFamily="2" charset="-79"/>
                          <a:cs typeface="Aharoni" panose="02010803020104030203" pitchFamily="2" charset="-79"/>
                        </a:rPr>
                        <a:t>Name of the Investigator and Department</a:t>
                      </a:r>
                      <a:endParaRPr lang="en-IN" sz="1800"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800" dirty="0">
                          <a:effectLst/>
                          <a:latin typeface="Aharoni" panose="02010803020104030203" pitchFamily="2" charset="-79"/>
                          <a:cs typeface="Aharoni" panose="02010803020104030203" pitchFamily="2" charset="-79"/>
                        </a:rPr>
                        <a:t>Year</a:t>
                      </a:r>
                      <a:endParaRPr lang="en-IN" sz="1800"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l"/>
                      <a:r>
                        <a:rPr lang="en-US" sz="1800" dirty="0">
                          <a:effectLst/>
                          <a:latin typeface="Aharoni" panose="02010803020104030203" pitchFamily="2" charset="-79"/>
                          <a:cs typeface="Aharoni" panose="02010803020104030203" pitchFamily="2" charset="-79"/>
                        </a:rPr>
                        <a:t>Name of the funding agency</a:t>
                      </a:r>
                      <a:endParaRPr lang="en-IN" sz="1800"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800" dirty="0">
                          <a:effectLst/>
                          <a:latin typeface="Aharoni" panose="02010803020104030203" pitchFamily="2" charset="-79"/>
                          <a:cs typeface="Aharoni" panose="02010803020104030203" pitchFamily="2" charset="-79"/>
                        </a:rPr>
                        <a:t>Total grant Sanctioned </a:t>
                      </a:r>
                    </a:p>
                    <a:p>
                      <a:pPr algn="ctr"/>
                      <a:r>
                        <a:rPr lang="en-US" sz="1800" dirty="0">
                          <a:effectLst/>
                          <a:latin typeface="Aharoni" panose="02010803020104030203" pitchFamily="2" charset="-79"/>
                          <a:cs typeface="Aharoni" panose="02010803020104030203" pitchFamily="2" charset="-79"/>
                        </a:rPr>
                        <a:t>(in lakhs Rs.)</a:t>
                      </a:r>
                      <a:endParaRPr lang="en-IN" sz="1800"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extLst>
                  <a:ext uri="{0D108BD9-81ED-4DB2-BD59-A6C34878D82A}">
                    <a16:rowId xmlns:a16="http://schemas.microsoft.com/office/drawing/2014/main" val="3452929047"/>
                  </a:ext>
                </a:extLst>
              </a:tr>
              <a:tr h="446064">
                <a:tc>
                  <a:txBody>
                    <a:bodyPr/>
                    <a:lstStyle/>
                    <a:p>
                      <a:r>
                        <a:rPr lang="en-US" sz="2000" dirty="0">
                          <a:effectLst/>
                          <a:latin typeface="Aharoni" panose="02010803020104030203" pitchFamily="2" charset="-79"/>
                          <a:ea typeface="Times New Roman" panose="02020603050405020304" pitchFamily="18" charset="0"/>
                          <a:cs typeface="Aharoni" panose="02010803020104030203" pitchFamily="2" charset="-79"/>
                        </a:rPr>
                        <a:t>14</a:t>
                      </a:r>
                      <a:endParaRPr lang="en-IN" sz="2000"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r>
                        <a:rPr lang="en-US" sz="1200" b="1" dirty="0">
                          <a:effectLst/>
                          <a:latin typeface="Aharoni" panose="02010803020104030203" pitchFamily="2" charset="-79"/>
                          <a:cs typeface="Aharoni" panose="02010803020104030203" pitchFamily="2" charset="-79"/>
                        </a:rPr>
                        <a:t>Monitoring of river system, meadow and saltlick of </a:t>
                      </a:r>
                      <a:r>
                        <a:rPr lang="en-US" sz="1200" b="1" dirty="0" err="1">
                          <a:effectLst/>
                          <a:latin typeface="Aharoni" panose="02010803020104030203" pitchFamily="2" charset="-79"/>
                          <a:cs typeface="Aharoni" panose="02010803020104030203" pitchFamily="2" charset="-79"/>
                        </a:rPr>
                        <a:t>Similipal</a:t>
                      </a:r>
                      <a:r>
                        <a:rPr lang="en-US" sz="1200" b="1" dirty="0">
                          <a:effectLst/>
                          <a:latin typeface="Aharoni" panose="02010803020104030203" pitchFamily="2" charset="-79"/>
                          <a:cs typeface="Aharoni" panose="02010803020104030203" pitchFamily="2" charset="-79"/>
                        </a:rPr>
                        <a:t> Tiger Reserve : A remote sensing &amp; GIS approach </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pPr algn="l"/>
                      <a:r>
                        <a:rPr lang="en-US" sz="1200" b="1" dirty="0">
                          <a:effectLst/>
                          <a:latin typeface="Aharoni" panose="02010803020104030203" pitchFamily="2" charset="-79"/>
                          <a:cs typeface="Aharoni" panose="02010803020104030203" pitchFamily="2" charset="-79"/>
                        </a:rPr>
                        <a:t>Prof. H. K. </a:t>
                      </a:r>
                      <a:r>
                        <a:rPr lang="en-US" sz="1200" b="1" dirty="0" err="1">
                          <a:effectLst/>
                          <a:latin typeface="Aharoni" panose="02010803020104030203" pitchFamily="2" charset="-79"/>
                          <a:cs typeface="Aharoni" panose="02010803020104030203" pitchFamily="2" charset="-79"/>
                        </a:rPr>
                        <a:t>Sahu</a:t>
                      </a:r>
                      <a:r>
                        <a:rPr lang="en-US" sz="1200" b="1" dirty="0">
                          <a:effectLst/>
                          <a:latin typeface="Aharoni" panose="02010803020104030203" pitchFamily="2" charset="-79"/>
                          <a:cs typeface="Aharoni" panose="02010803020104030203" pitchFamily="2" charset="-79"/>
                        </a:rPr>
                        <a:t>, Zoology</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800" b="1" dirty="0">
                          <a:effectLst/>
                          <a:latin typeface="Aharoni" panose="02010803020104030203" pitchFamily="2" charset="-79"/>
                          <a:cs typeface="Aharoni" panose="02010803020104030203" pitchFamily="2" charset="-79"/>
                        </a:rPr>
                        <a:t>2014</a:t>
                      </a:r>
                      <a:endParaRPr lang="en-IN" sz="18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r>
                        <a:rPr lang="en-US" sz="1200" b="1" dirty="0" err="1">
                          <a:effectLst/>
                          <a:latin typeface="Aharoni" panose="02010803020104030203" pitchFamily="2" charset="-79"/>
                          <a:cs typeface="Aharoni" panose="02010803020104030203" pitchFamily="2" charset="-79"/>
                        </a:rPr>
                        <a:t>Similipal</a:t>
                      </a:r>
                      <a:r>
                        <a:rPr lang="en-US" sz="1200" b="1" dirty="0">
                          <a:effectLst/>
                          <a:latin typeface="Aharoni" panose="02010803020104030203" pitchFamily="2" charset="-79"/>
                          <a:cs typeface="Aharoni" panose="02010803020104030203" pitchFamily="2" charset="-79"/>
                        </a:rPr>
                        <a:t> Tiger Reserve</a:t>
                      </a:r>
                      <a:endParaRPr lang="en-IN" sz="12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tc>
                  <a:txBody>
                    <a:bodyPr/>
                    <a:lstStyle/>
                    <a:p>
                      <a:pPr algn="ctr"/>
                      <a:r>
                        <a:rPr lang="en-US" sz="1800" b="1" dirty="0">
                          <a:effectLst/>
                          <a:latin typeface="Aharoni" panose="02010803020104030203" pitchFamily="2" charset="-79"/>
                          <a:cs typeface="Aharoni" panose="02010803020104030203" pitchFamily="2" charset="-79"/>
                        </a:rPr>
                        <a:t>0.75</a:t>
                      </a:r>
                      <a:endParaRPr lang="en-IN" sz="1800" b="1" dirty="0">
                        <a:effectLst/>
                        <a:latin typeface="Aharoni" panose="02010803020104030203" pitchFamily="2" charset="-79"/>
                        <a:ea typeface="Times New Roman" panose="02020603050405020304" pitchFamily="18" charset="0"/>
                        <a:cs typeface="Aharoni" panose="02010803020104030203" pitchFamily="2" charset="-79"/>
                      </a:endParaRPr>
                    </a:p>
                  </a:txBody>
                  <a:tcPr marL="17547" marR="17547" marT="0" marB="0"/>
                </a:tc>
                <a:extLst>
                  <a:ext uri="{0D108BD9-81ED-4DB2-BD59-A6C34878D82A}">
                    <a16:rowId xmlns:a16="http://schemas.microsoft.com/office/drawing/2014/main" val="3676058811"/>
                  </a:ext>
                </a:extLst>
              </a:tr>
              <a:tr h="446064">
                <a:tc>
                  <a:txBody>
                    <a:bodyPr/>
                    <a:lstStyle/>
                    <a:p>
                      <a:pPr algn="just"/>
                      <a:r>
                        <a:rPr lang="en-IN" sz="1400" b="1" dirty="0">
                          <a:effectLst/>
                          <a:latin typeface="Aharoni" panose="02010803020104030203" pitchFamily="2" charset="-79"/>
                          <a:cs typeface="Aharoni" panose="02010803020104030203" pitchFamily="2" charset="-79"/>
                        </a:rPr>
                        <a:t>15</a:t>
                      </a:r>
                    </a:p>
                  </a:txBody>
                  <a:tcPr marL="25496" marR="25496" marT="0" marB="0"/>
                </a:tc>
                <a:tc>
                  <a:txBody>
                    <a:bodyPr/>
                    <a:lstStyle/>
                    <a:p>
                      <a:pPr algn="just"/>
                      <a:r>
                        <a:rPr lang="en-US" sz="1400" b="1" dirty="0">
                          <a:effectLst/>
                          <a:latin typeface="Aharoni" panose="02010803020104030203" pitchFamily="2" charset="-79"/>
                          <a:cs typeface="Aharoni" panose="02010803020104030203" pitchFamily="2" charset="-79"/>
                        </a:rPr>
                        <a:t>Integrated Micro Watershed Management plan in </a:t>
                      </a:r>
                      <a:r>
                        <a:rPr lang="en-US" sz="1400" b="1" dirty="0" err="1">
                          <a:effectLst/>
                          <a:latin typeface="Aharoni" panose="02010803020104030203" pitchFamily="2" charset="-79"/>
                          <a:cs typeface="Aharoni" panose="02010803020104030203" pitchFamily="2" charset="-79"/>
                        </a:rPr>
                        <a:t>Similipal</a:t>
                      </a:r>
                      <a:r>
                        <a:rPr lang="en-US" sz="1400" b="1" dirty="0">
                          <a:effectLst/>
                          <a:latin typeface="Aharoni" panose="02010803020104030203" pitchFamily="2" charset="-79"/>
                          <a:cs typeface="Aharoni" panose="02010803020104030203" pitchFamily="2" charset="-79"/>
                        </a:rPr>
                        <a:t> Tiger Reserve using Remote Sensing &amp; GIS</a:t>
                      </a:r>
                      <a:endParaRPr lang="en-IN" sz="1400" b="1" dirty="0">
                        <a:effectLst/>
                        <a:latin typeface="Aharoni" panose="02010803020104030203" pitchFamily="2" charset="-79"/>
                        <a:cs typeface="Aharoni" panose="02010803020104030203" pitchFamily="2" charset="-79"/>
                      </a:endParaRPr>
                    </a:p>
                  </a:txBody>
                  <a:tcPr marL="25496" marR="25496" marT="0" marB="0"/>
                </a:tc>
                <a:tc>
                  <a:txBody>
                    <a:bodyPr/>
                    <a:lstStyle/>
                    <a:p>
                      <a:pPr algn="l"/>
                      <a:r>
                        <a:rPr lang="en-US" sz="1400" b="1" dirty="0">
                          <a:effectLst/>
                          <a:latin typeface="Aharoni" panose="02010803020104030203" pitchFamily="2" charset="-79"/>
                          <a:cs typeface="Aharoni" panose="02010803020104030203" pitchFamily="2" charset="-79"/>
                        </a:rPr>
                        <a:t>Prof. H. K. </a:t>
                      </a:r>
                      <a:r>
                        <a:rPr lang="en-US" sz="1400" b="1" dirty="0" err="1">
                          <a:effectLst/>
                          <a:latin typeface="Aharoni" panose="02010803020104030203" pitchFamily="2" charset="-79"/>
                          <a:cs typeface="Aharoni" panose="02010803020104030203" pitchFamily="2" charset="-79"/>
                        </a:rPr>
                        <a:t>Sahu</a:t>
                      </a:r>
                      <a:r>
                        <a:rPr lang="en-US" sz="1400" b="1" dirty="0">
                          <a:effectLst/>
                          <a:latin typeface="Aharoni" panose="02010803020104030203" pitchFamily="2" charset="-79"/>
                          <a:cs typeface="Aharoni" panose="02010803020104030203" pitchFamily="2" charset="-79"/>
                        </a:rPr>
                        <a:t>, Zoology</a:t>
                      </a:r>
                      <a:endParaRPr lang="en-IN" sz="14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600" b="1" dirty="0">
                          <a:effectLst/>
                          <a:latin typeface="Aharoni" panose="02010803020104030203" pitchFamily="2" charset="-79"/>
                          <a:cs typeface="Aharoni" panose="02010803020104030203" pitchFamily="2" charset="-79"/>
                        </a:rPr>
                        <a:t>2017</a:t>
                      </a:r>
                      <a:endParaRPr lang="en-IN" sz="16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just"/>
                      <a:r>
                        <a:rPr lang="en-US" sz="1400" b="1" dirty="0" err="1">
                          <a:effectLst/>
                          <a:latin typeface="Aharoni" panose="02010803020104030203" pitchFamily="2" charset="-79"/>
                          <a:cs typeface="Aharoni" panose="02010803020104030203" pitchFamily="2" charset="-79"/>
                        </a:rPr>
                        <a:t>Similipal</a:t>
                      </a:r>
                      <a:r>
                        <a:rPr lang="en-US" sz="1400" b="1" dirty="0">
                          <a:effectLst/>
                          <a:latin typeface="Aharoni" panose="02010803020104030203" pitchFamily="2" charset="-79"/>
                          <a:cs typeface="Aharoni" panose="02010803020104030203" pitchFamily="2" charset="-79"/>
                        </a:rPr>
                        <a:t> Tiger Reserve</a:t>
                      </a:r>
                      <a:endParaRPr lang="en-IN" sz="14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800" b="1" dirty="0">
                          <a:effectLst/>
                          <a:latin typeface="Aharoni" panose="02010803020104030203" pitchFamily="2" charset="-79"/>
                          <a:cs typeface="Aharoni" panose="02010803020104030203" pitchFamily="2" charset="-79"/>
                        </a:rPr>
                        <a:t>11.62</a:t>
                      </a:r>
                      <a:endParaRPr lang="en-IN" sz="18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extLst>
                  <a:ext uri="{0D108BD9-81ED-4DB2-BD59-A6C34878D82A}">
                    <a16:rowId xmlns:a16="http://schemas.microsoft.com/office/drawing/2014/main" val="2768104453"/>
                  </a:ext>
                </a:extLst>
              </a:tr>
              <a:tr h="446064">
                <a:tc>
                  <a:txBody>
                    <a:bodyPr/>
                    <a:lstStyle/>
                    <a:p>
                      <a:pPr algn="just"/>
                      <a:r>
                        <a:rPr lang="en-IN" sz="1400" b="1" dirty="0">
                          <a:effectLst/>
                          <a:latin typeface="Aharoni" panose="02010803020104030203" pitchFamily="2" charset="-79"/>
                          <a:ea typeface="Times New Roman" panose="02020603050405020304" pitchFamily="18" charset="0"/>
                          <a:cs typeface="Aharoni" panose="02010803020104030203" pitchFamily="2" charset="-79"/>
                        </a:rPr>
                        <a:t>16.</a:t>
                      </a:r>
                    </a:p>
                  </a:txBody>
                  <a:tcPr marL="25496" marR="25496" marT="0" marB="0"/>
                </a:tc>
                <a:tc>
                  <a:txBody>
                    <a:bodyPr/>
                    <a:lstStyle/>
                    <a:p>
                      <a:pPr algn="just"/>
                      <a:r>
                        <a:rPr lang="en-US" sz="1400" b="1" dirty="0">
                          <a:effectLst/>
                          <a:latin typeface="Aharoni" panose="02010803020104030203" pitchFamily="2" charset="-79"/>
                          <a:cs typeface="Aharoni" panose="02010803020104030203" pitchFamily="2" charset="-79"/>
                        </a:rPr>
                        <a:t>Population status spatial distribution &amp; conservation of small carnivores </a:t>
                      </a:r>
                      <a:r>
                        <a:rPr lang="en-US" sz="1400" dirty="0">
                          <a:effectLst/>
                          <a:latin typeface="Aharoni" panose="02010803020104030203" pitchFamily="2" charset="-79"/>
                          <a:cs typeface="Aharoni" panose="02010803020104030203" pitchFamily="2" charset="-79"/>
                        </a:rPr>
                        <a:t>in </a:t>
                      </a:r>
                      <a:r>
                        <a:rPr lang="en-US" sz="1400" b="1" dirty="0" err="1">
                          <a:effectLst/>
                          <a:latin typeface="Aharoni" panose="02010803020104030203" pitchFamily="2" charset="-79"/>
                          <a:cs typeface="Aharoni" panose="02010803020104030203" pitchFamily="2" charset="-79"/>
                        </a:rPr>
                        <a:t>Similipal</a:t>
                      </a:r>
                      <a:r>
                        <a:rPr lang="en-US" sz="1400" b="1" dirty="0">
                          <a:effectLst/>
                          <a:latin typeface="Aharoni" panose="02010803020104030203" pitchFamily="2" charset="-79"/>
                          <a:cs typeface="Aharoni" panose="02010803020104030203" pitchFamily="2" charset="-79"/>
                        </a:rPr>
                        <a:t> Tiger </a:t>
                      </a:r>
                      <a:r>
                        <a:rPr lang="en-US" sz="1400" b="1" dirty="0" err="1">
                          <a:effectLst/>
                          <a:latin typeface="Aharoni" panose="02010803020104030203" pitchFamily="2" charset="-79"/>
                          <a:cs typeface="Aharoni" panose="02010803020104030203" pitchFamily="2" charset="-79"/>
                        </a:rPr>
                        <a:t>Reserve,Baripada,Mayurbhanj,Odisha</a:t>
                      </a:r>
                      <a:r>
                        <a:rPr lang="en-US" sz="1400" b="1" dirty="0">
                          <a:effectLst/>
                          <a:latin typeface="Aharoni" panose="02010803020104030203" pitchFamily="2" charset="-79"/>
                          <a:cs typeface="Aharoni" panose="02010803020104030203" pitchFamily="2" charset="-79"/>
                        </a:rPr>
                        <a:t> </a:t>
                      </a:r>
                      <a:endParaRPr lang="en-IN" sz="14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l"/>
                      <a:r>
                        <a:rPr lang="en-US" sz="1400" b="1" dirty="0">
                          <a:effectLst/>
                          <a:latin typeface="Aharoni" panose="02010803020104030203" pitchFamily="2" charset="-79"/>
                          <a:cs typeface="Aharoni" panose="02010803020104030203" pitchFamily="2" charset="-79"/>
                        </a:rPr>
                        <a:t>Prof. H. K. </a:t>
                      </a:r>
                      <a:r>
                        <a:rPr lang="en-US" sz="1400" b="1" dirty="0" err="1">
                          <a:effectLst/>
                          <a:latin typeface="Aharoni" panose="02010803020104030203" pitchFamily="2" charset="-79"/>
                          <a:cs typeface="Aharoni" panose="02010803020104030203" pitchFamily="2" charset="-79"/>
                        </a:rPr>
                        <a:t>Sahu</a:t>
                      </a:r>
                      <a:r>
                        <a:rPr lang="en-US" sz="1400" b="1" dirty="0">
                          <a:effectLst/>
                          <a:latin typeface="Aharoni" panose="02010803020104030203" pitchFamily="2" charset="-79"/>
                          <a:cs typeface="Aharoni" panose="02010803020104030203" pitchFamily="2" charset="-79"/>
                        </a:rPr>
                        <a:t>, Zoology</a:t>
                      </a:r>
                      <a:endParaRPr lang="en-IN" sz="14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600" b="1" dirty="0">
                          <a:effectLst/>
                          <a:latin typeface="Aharoni" panose="02010803020104030203" pitchFamily="2" charset="-79"/>
                          <a:cs typeface="Aharoni" panose="02010803020104030203" pitchFamily="2" charset="-79"/>
                        </a:rPr>
                        <a:t>2017</a:t>
                      </a:r>
                      <a:endParaRPr lang="en-IN" sz="16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just"/>
                      <a:r>
                        <a:rPr lang="en-US" sz="1400" b="1" dirty="0" err="1">
                          <a:effectLst/>
                          <a:latin typeface="Aharoni" panose="02010803020104030203" pitchFamily="2" charset="-79"/>
                          <a:cs typeface="Aharoni" panose="02010803020104030203" pitchFamily="2" charset="-79"/>
                        </a:rPr>
                        <a:t>Similipal</a:t>
                      </a:r>
                      <a:r>
                        <a:rPr lang="en-US" sz="1400" b="1" dirty="0">
                          <a:effectLst/>
                          <a:latin typeface="Aharoni" panose="02010803020104030203" pitchFamily="2" charset="-79"/>
                          <a:cs typeface="Aharoni" panose="02010803020104030203" pitchFamily="2" charset="-79"/>
                        </a:rPr>
                        <a:t> Tiger Reserve</a:t>
                      </a:r>
                      <a:endParaRPr lang="en-IN" sz="14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800" b="1" dirty="0">
                          <a:effectLst/>
                          <a:latin typeface="Aharoni" panose="02010803020104030203" pitchFamily="2" charset="-79"/>
                          <a:cs typeface="Aharoni" panose="02010803020104030203" pitchFamily="2" charset="-79"/>
                        </a:rPr>
                        <a:t>11.45 </a:t>
                      </a:r>
                      <a:endParaRPr lang="en-IN" sz="18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extLst>
                  <a:ext uri="{0D108BD9-81ED-4DB2-BD59-A6C34878D82A}">
                    <a16:rowId xmlns:a16="http://schemas.microsoft.com/office/drawing/2014/main" val="4082820309"/>
                  </a:ext>
                </a:extLst>
              </a:tr>
              <a:tr h="669096">
                <a:tc>
                  <a:txBody>
                    <a:bodyPr/>
                    <a:lstStyle/>
                    <a:p>
                      <a:pPr algn="just"/>
                      <a:r>
                        <a:rPr lang="en-IN" sz="1400" b="1" dirty="0">
                          <a:effectLst/>
                          <a:latin typeface="Aharoni" panose="02010803020104030203" pitchFamily="2" charset="-79"/>
                          <a:ea typeface="Times New Roman" panose="02020603050405020304" pitchFamily="18" charset="0"/>
                          <a:cs typeface="Aharoni" panose="02010803020104030203" pitchFamily="2" charset="-79"/>
                        </a:rPr>
                        <a:t>17.</a:t>
                      </a:r>
                    </a:p>
                  </a:txBody>
                  <a:tcPr marL="25496" marR="25496" marT="0" marB="0"/>
                </a:tc>
                <a:tc>
                  <a:txBody>
                    <a:bodyPr/>
                    <a:lstStyle/>
                    <a:p>
                      <a:pPr algn="just"/>
                      <a:r>
                        <a:rPr lang="en-US" sz="1400" b="1" dirty="0">
                          <a:effectLst/>
                          <a:latin typeface="Aharoni" panose="02010803020104030203" pitchFamily="2" charset="-79"/>
                          <a:cs typeface="Aharoni" panose="02010803020104030203" pitchFamily="2" charset="-79"/>
                        </a:rPr>
                        <a:t>Factor productivity and marketed surplus of non-timber forest products (NTFPs): A study on STs in </a:t>
                      </a:r>
                      <a:r>
                        <a:rPr lang="en-US" sz="1400" b="1" dirty="0" err="1">
                          <a:effectLst/>
                          <a:latin typeface="Aharoni" panose="02010803020104030203" pitchFamily="2" charset="-79"/>
                          <a:cs typeface="Aharoni" panose="02010803020104030203" pitchFamily="2" charset="-79"/>
                        </a:rPr>
                        <a:t>Similipal</a:t>
                      </a:r>
                      <a:r>
                        <a:rPr lang="en-US" sz="1400" b="1" dirty="0">
                          <a:effectLst/>
                          <a:latin typeface="Aharoni" panose="02010803020104030203" pitchFamily="2" charset="-79"/>
                          <a:cs typeface="Aharoni" panose="02010803020104030203" pitchFamily="2" charset="-79"/>
                        </a:rPr>
                        <a:t> area in Mayurbhanj District of Odisha </a:t>
                      </a:r>
                      <a:endParaRPr lang="en-IN" sz="14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l"/>
                      <a:r>
                        <a:rPr lang="en-US" sz="1400" b="1" dirty="0">
                          <a:effectLst/>
                          <a:latin typeface="Aharoni" panose="02010803020104030203" pitchFamily="2" charset="-79"/>
                          <a:cs typeface="Aharoni" panose="02010803020104030203" pitchFamily="2" charset="-79"/>
                        </a:rPr>
                        <a:t>Dr. P. K. Jena, Economics	</a:t>
                      </a:r>
                      <a:endParaRPr lang="en-IN" sz="14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600" b="1" dirty="0">
                          <a:effectLst/>
                          <a:latin typeface="Aharoni" panose="02010803020104030203" pitchFamily="2" charset="-79"/>
                          <a:cs typeface="Aharoni" panose="02010803020104030203" pitchFamily="2" charset="-79"/>
                        </a:rPr>
                        <a:t>2018</a:t>
                      </a:r>
                      <a:endParaRPr lang="en-IN" sz="16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just"/>
                      <a:r>
                        <a:rPr lang="en-US" sz="1400" b="1" dirty="0">
                          <a:effectLst/>
                          <a:latin typeface="Aharoni" panose="02010803020104030203" pitchFamily="2" charset="-79"/>
                          <a:cs typeface="Aharoni" panose="02010803020104030203" pitchFamily="2" charset="-79"/>
                        </a:rPr>
                        <a:t>ICSSR New Delhi</a:t>
                      </a:r>
                      <a:endParaRPr lang="en-IN" sz="14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800" b="1" dirty="0">
                          <a:effectLst/>
                          <a:latin typeface="Aharoni" panose="02010803020104030203" pitchFamily="2" charset="-79"/>
                          <a:cs typeface="Aharoni" panose="02010803020104030203" pitchFamily="2" charset="-79"/>
                        </a:rPr>
                        <a:t>2.1</a:t>
                      </a:r>
                      <a:endParaRPr lang="en-IN" sz="18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extLst>
                  <a:ext uri="{0D108BD9-81ED-4DB2-BD59-A6C34878D82A}">
                    <a16:rowId xmlns:a16="http://schemas.microsoft.com/office/drawing/2014/main" val="1845633507"/>
                  </a:ext>
                </a:extLst>
              </a:tr>
              <a:tr h="446064">
                <a:tc>
                  <a:txBody>
                    <a:bodyPr/>
                    <a:lstStyle/>
                    <a:p>
                      <a:pPr algn="just"/>
                      <a:r>
                        <a:rPr lang="en-IN" sz="1400" b="1" dirty="0">
                          <a:effectLst/>
                          <a:latin typeface="Aharoni" panose="02010803020104030203" pitchFamily="2" charset="-79"/>
                          <a:ea typeface="Times New Roman" panose="02020603050405020304" pitchFamily="18" charset="0"/>
                          <a:cs typeface="Aharoni" panose="02010803020104030203" pitchFamily="2" charset="-79"/>
                        </a:rPr>
                        <a:t>18.</a:t>
                      </a:r>
                    </a:p>
                  </a:txBody>
                  <a:tcPr marL="25496" marR="25496" marT="0" marB="0"/>
                </a:tc>
                <a:tc>
                  <a:txBody>
                    <a:bodyPr/>
                    <a:lstStyle/>
                    <a:p>
                      <a:pPr algn="just"/>
                      <a:r>
                        <a:rPr lang="en-US" sz="1400" b="1" dirty="0">
                          <a:effectLst/>
                          <a:latin typeface="Aharoni" panose="02010803020104030203" pitchFamily="2" charset="-79"/>
                          <a:cs typeface="Aharoni" panose="02010803020104030203" pitchFamily="2" charset="-79"/>
                        </a:rPr>
                        <a:t>Survey, bioactivities and domestication process of wild edible mushrooms of Northern Odisha, India for tribal livelihood</a:t>
                      </a:r>
                      <a:endParaRPr lang="en-IN" sz="14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l"/>
                      <a:r>
                        <a:rPr lang="en-US" sz="1400" b="1" dirty="0">
                          <a:effectLst/>
                          <a:latin typeface="Aharoni" panose="02010803020104030203" pitchFamily="2" charset="-79"/>
                          <a:cs typeface="Aharoni" panose="02010803020104030203" pitchFamily="2" charset="-79"/>
                        </a:rPr>
                        <a:t>Dr. K. </a:t>
                      </a:r>
                      <a:r>
                        <a:rPr lang="en-US" sz="1400" b="1" dirty="0" err="1">
                          <a:effectLst/>
                          <a:latin typeface="Aharoni" panose="02010803020104030203" pitchFamily="2" charset="-79"/>
                          <a:cs typeface="Aharoni" panose="02010803020104030203" pitchFamily="2" charset="-79"/>
                        </a:rPr>
                        <a:t>Tayung</a:t>
                      </a:r>
                      <a:r>
                        <a:rPr lang="en-US" sz="1400" b="1" dirty="0">
                          <a:effectLst/>
                          <a:latin typeface="Aharoni" panose="02010803020104030203" pitchFamily="2" charset="-79"/>
                          <a:cs typeface="Aharoni" panose="02010803020104030203" pitchFamily="2" charset="-79"/>
                        </a:rPr>
                        <a:t>, Botany</a:t>
                      </a:r>
                      <a:endParaRPr lang="en-IN" sz="14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600" b="1" dirty="0">
                          <a:effectLst/>
                          <a:latin typeface="Aharoni" panose="02010803020104030203" pitchFamily="2" charset="-79"/>
                          <a:cs typeface="Aharoni" panose="02010803020104030203" pitchFamily="2" charset="-79"/>
                        </a:rPr>
                        <a:t>2019</a:t>
                      </a:r>
                      <a:endParaRPr lang="en-IN" sz="16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just"/>
                      <a:r>
                        <a:rPr lang="en-US" sz="1400" b="1" dirty="0">
                          <a:effectLst/>
                          <a:latin typeface="Aharoni" panose="02010803020104030203" pitchFamily="2" charset="-79"/>
                          <a:cs typeface="Aharoni" panose="02010803020104030203" pitchFamily="2" charset="-79"/>
                        </a:rPr>
                        <a:t>DST-SERB, Govt. of India</a:t>
                      </a:r>
                      <a:endParaRPr lang="en-IN" sz="14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800" b="1" dirty="0">
                          <a:effectLst/>
                          <a:latin typeface="Aharoni" panose="02010803020104030203" pitchFamily="2" charset="-79"/>
                          <a:cs typeface="Aharoni" panose="02010803020104030203" pitchFamily="2" charset="-79"/>
                        </a:rPr>
                        <a:t>5.62</a:t>
                      </a:r>
                      <a:endParaRPr lang="en-IN" sz="1800" b="1" dirty="0">
                        <a:effectLs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extLst>
                  <a:ext uri="{0D108BD9-81ED-4DB2-BD59-A6C34878D82A}">
                    <a16:rowId xmlns:a16="http://schemas.microsoft.com/office/drawing/2014/main" val="212567654"/>
                  </a:ext>
                </a:extLst>
              </a:tr>
              <a:tr h="446064">
                <a:tc>
                  <a:txBody>
                    <a:bodyPr/>
                    <a:lstStyle/>
                    <a:p>
                      <a:pPr algn="just"/>
                      <a:r>
                        <a:rPr lang="en-IN" sz="1400" b="1" dirty="0">
                          <a:effectLst/>
                          <a:latin typeface="Aharoni" panose="02010803020104030203" pitchFamily="2" charset="-79"/>
                          <a:ea typeface="Times New Roman" panose="02020603050405020304" pitchFamily="18" charset="0"/>
                          <a:cs typeface="Aharoni" panose="02010803020104030203" pitchFamily="2" charset="-79"/>
                        </a:rPr>
                        <a:t>19.</a:t>
                      </a:r>
                    </a:p>
                  </a:txBody>
                  <a:tcPr marL="25496" marR="25496" marT="0" marB="0"/>
                </a:tc>
                <a:tc>
                  <a:txBody>
                    <a:bodyPr/>
                    <a:lstStyle/>
                    <a:p>
                      <a:pPr algn="just"/>
                      <a:r>
                        <a:rPr lang="en-US" sz="1400" b="1" dirty="0">
                          <a:effectLst/>
                          <a:latin typeface="Aharoni" panose="02010803020104030203" pitchFamily="2" charset="-79"/>
                          <a:ea typeface="Times New Roman" panose="02020603050405020304" pitchFamily="18" charset="0"/>
                          <a:cs typeface="Aharoni" panose="02010803020104030203" pitchFamily="2" charset="-79"/>
                        </a:rPr>
                        <a:t>Tree species composition and carbon stocks assessment in different forest types of </a:t>
                      </a:r>
                      <a:r>
                        <a:rPr lang="en-US" sz="1400" b="1" dirty="0" err="1">
                          <a:effectLst/>
                          <a:latin typeface="Aharoni" panose="02010803020104030203" pitchFamily="2" charset="-79"/>
                          <a:ea typeface="Times New Roman" panose="02020603050405020304" pitchFamily="18" charset="0"/>
                          <a:cs typeface="Aharoni" panose="02010803020104030203" pitchFamily="2" charset="-79"/>
                        </a:rPr>
                        <a:t>Similipal</a:t>
                      </a:r>
                      <a:r>
                        <a:rPr lang="en-US" sz="1400" b="1" dirty="0">
                          <a:effectLst/>
                          <a:latin typeface="Aharoni" panose="02010803020104030203" pitchFamily="2" charset="-79"/>
                          <a:ea typeface="Times New Roman" panose="02020603050405020304" pitchFamily="18" charset="0"/>
                          <a:cs typeface="Aharoni" panose="02010803020104030203" pitchFamily="2" charset="-79"/>
                        </a:rPr>
                        <a:t> Biosphere Reserve, Odisha (India)</a:t>
                      </a:r>
                      <a:endParaRPr lang="en-IN" sz="1400" b="1" dirty="0">
                        <a:effectLst/>
                        <a:highlight>
                          <a:srgbClr val="FFFF00"/>
                        </a:highligh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l"/>
                      <a:r>
                        <a:rPr lang="en-IN" sz="1400" b="1" dirty="0">
                          <a:effectLst/>
                          <a:latin typeface="Aharoni" panose="02010803020104030203" pitchFamily="2" charset="-79"/>
                          <a:ea typeface="Times New Roman" panose="02020603050405020304" pitchFamily="18" charset="0"/>
                          <a:cs typeface="Aharoni" panose="02010803020104030203" pitchFamily="2" charset="-79"/>
                        </a:rPr>
                        <a:t>Dr S. C. </a:t>
                      </a:r>
                      <a:r>
                        <a:rPr lang="en-IN" sz="1400" b="1" dirty="0" err="1">
                          <a:effectLst/>
                          <a:latin typeface="Aharoni" panose="02010803020104030203" pitchFamily="2" charset="-79"/>
                          <a:ea typeface="Times New Roman" panose="02020603050405020304" pitchFamily="18" charset="0"/>
                          <a:cs typeface="Aharoni" panose="02010803020104030203" pitchFamily="2" charset="-79"/>
                        </a:rPr>
                        <a:t>Sahu</a:t>
                      </a:r>
                      <a:r>
                        <a:rPr lang="en-IN" sz="1400" b="1" dirty="0">
                          <a:effectLst/>
                          <a:latin typeface="Aharoni" panose="02010803020104030203" pitchFamily="2" charset="-79"/>
                          <a:ea typeface="Times New Roman" panose="02020603050405020304" pitchFamily="18" charset="0"/>
                          <a:cs typeface="Aharoni" panose="02010803020104030203" pitchFamily="2" charset="-79"/>
                        </a:rPr>
                        <a:t>, Botany</a:t>
                      </a:r>
                    </a:p>
                  </a:txBody>
                  <a:tcPr marL="25496" marR="25496" marT="0" marB="0"/>
                </a:tc>
                <a:tc>
                  <a:txBody>
                    <a:bodyPr/>
                    <a:lstStyle/>
                    <a:p>
                      <a:pPr algn="ctr"/>
                      <a:r>
                        <a:rPr lang="en-IN" sz="1600" b="1" dirty="0">
                          <a:effectLst/>
                          <a:latin typeface="Aharoni" panose="02010803020104030203" pitchFamily="2" charset="-79"/>
                          <a:ea typeface="Times New Roman" panose="02020603050405020304" pitchFamily="18" charset="0"/>
                          <a:cs typeface="Aharoni" panose="02010803020104030203" pitchFamily="2" charset="-79"/>
                        </a:rPr>
                        <a:t>2018</a:t>
                      </a:r>
                    </a:p>
                  </a:txBody>
                  <a:tcPr marL="25496" marR="25496" marT="0" marB="0"/>
                </a:tc>
                <a:tc>
                  <a:txBody>
                    <a:bodyPr/>
                    <a:lstStyle/>
                    <a:p>
                      <a:pPr algn="just"/>
                      <a:r>
                        <a:rPr lang="en-IN" sz="1400" b="1" dirty="0">
                          <a:effectLst/>
                          <a:latin typeface="Aharoni" panose="02010803020104030203" pitchFamily="2" charset="-79"/>
                          <a:ea typeface="Times New Roman" panose="02020603050405020304" pitchFamily="18" charset="0"/>
                          <a:cs typeface="Aharoni" panose="02010803020104030203" pitchFamily="2" charset="-79"/>
                        </a:rPr>
                        <a:t>DST, Govt. of Odisha</a:t>
                      </a:r>
                    </a:p>
                  </a:txBody>
                  <a:tcPr marL="25496" marR="25496" marT="0" marB="0"/>
                </a:tc>
                <a:tc>
                  <a:txBody>
                    <a:bodyPr/>
                    <a:lstStyle/>
                    <a:p>
                      <a:pPr algn="ctr"/>
                      <a:r>
                        <a:rPr lang="en-IN" sz="1800" b="1" dirty="0">
                          <a:effectLst/>
                          <a:latin typeface="Aharoni" panose="02010803020104030203" pitchFamily="2" charset="-79"/>
                          <a:ea typeface="Times New Roman" panose="02020603050405020304" pitchFamily="18" charset="0"/>
                          <a:cs typeface="Aharoni" panose="02010803020104030203" pitchFamily="2" charset="-79"/>
                        </a:rPr>
                        <a:t>7.26</a:t>
                      </a:r>
                    </a:p>
                  </a:txBody>
                  <a:tcPr marL="25496" marR="25496" marT="0" marB="0"/>
                </a:tc>
                <a:extLst>
                  <a:ext uri="{0D108BD9-81ED-4DB2-BD59-A6C34878D82A}">
                    <a16:rowId xmlns:a16="http://schemas.microsoft.com/office/drawing/2014/main" val="794917434"/>
                  </a:ext>
                </a:extLst>
              </a:tr>
              <a:tr h="446064">
                <a:tc>
                  <a:txBody>
                    <a:bodyPr/>
                    <a:lstStyle/>
                    <a:p>
                      <a:pPr algn="just"/>
                      <a:r>
                        <a:rPr lang="en-IN" sz="1400" b="1" dirty="0">
                          <a:effectLst/>
                          <a:latin typeface="Aharoni" panose="02010803020104030203" pitchFamily="2" charset="-79"/>
                          <a:ea typeface="Times New Roman" panose="02020603050405020304" pitchFamily="18" charset="0"/>
                          <a:cs typeface="Aharoni" panose="02010803020104030203" pitchFamily="2" charset="-79"/>
                        </a:rPr>
                        <a:t>20.</a:t>
                      </a:r>
                    </a:p>
                  </a:txBody>
                  <a:tcPr marL="25496" marR="25496" marT="0" marB="0"/>
                </a:tc>
                <a:tc>
                  <a:txBody>
                    <a:bodyPr/>
                    <a:lstStyle/>
                    <a:p>
                      <a:pPr algn="just"/>
                      <a:r>
                        <a:rPr lang="en-US" sz="1400" b="1" dirty="0">
                          <a:effectLst/>
                          <a:highlight>
                            <a:srgbClr val="FFFF00"/>
                          </a:highlight>
                          <a:latin typeface="Aharoni" panose="02010803020104030203" pitchFamily="2" charset="-79"/>
                          <a:cs typeface="Aharoni" panose="02010803020104030203" pitchFamily="2" charset="-79"/>
                        </a:rPr>
                        <a:t>Study on Ecological implications in </a:t>
                      </a:r>
                      <a:r>
                        <a:rPr lang="en-US" sz="1400" b="1" dirty="0" err="1">
                          <a:effectLst/>
                          <a:highlight>
                            <a:srgbClr val="FFFF00"/>
                          </a:highlight>
                          <a:latin typeface="Aharoni" panose="02010803020104030203" pitchFamily="2" charset="-79"/>
                          <a:cs typeface="Aharoni" panose="02010803020104030203" pitchFamily="2" charset="-79"/>
                        </a:rPr>
                        <a:t>Similipal</a:t>
                      </a:r>
                      <a:r>
                        <a:rPr lang="en-US" sz="1400" b="1" dirty="0">
                          <a:effectLst/>
                          <a:highlight>
                            <a:srgbClr val="FFFF00"/>
                          </a:highlight>
                          <a:latin typeface="Aharoni" panose="02010803020104030203" pitchFamily="2" charset="-79"/>
                          <a:cs typeface="Aharoni" panose="02010803020104030203" pitchFamily="2" charset="-79"/>
                        </a:rPr>
                        <a:t> Biosphere Reserve using Biodiversity Indices  </a:t>
                      </a:r>
                      <a:endParaRPr lang="en-IN" sz="1400" b="1" dirty="0">
                        <a:effectLst/>
                        <a:highlight>
                          <a:srgbClr val="FFFF00"/>
                        </a:highligh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l"/>
                      <a:r>
                        <a:rPr lang="en-US" sz="1400" b="1" dirty="0">
                          <a:effectLst/>
                          <a:highlight>
                            <a:srgbClr val="FFFF00"/>
                          </a:highlight>
                          <a:latin typeface="Aharoni" panose="02010803020104030203" pitchFamily="2" charset="-79"/>
                          <a:cs typeface="Aharoni" panose="02010803020104030203" pitchFamily="2" charset="-79"/>
                        </a:rPr>
                        <a:t>Prof. H. K. </a:t>
                      </a:r>
                      <a:r>
                        <a:rPr lang="en-US" sz="1400" b="1" dirty="0" err="1">
                          <a:effectLst/>
                          <a:highlight>
                            <a:srgbClr val="FFFF00"/>
                          </a:highlight>
                          <a:latin typeface="Aharoni" panose="02010803020104030203" pitchFamily="2" charset="-79"/>
                          <a:cs typeface="Aharoni" panose="02010803020104030203" pitchFamily="2" charset="-79"/>
                        </a:rPr>
                        <a:t>Sahu</a:t>
                      </a:r>
                      <a:r>
                        <a:rPr lang="en-US" sz="1400" b="1" dirty="0">
                          <a:effectLst/>
                          <a:highlight>
                            <a:srgbClr val="FFFF00"/>
                          </a:highlight>
                          <a:latin typeface="Aharoni" panose="02010803020104030203" pitchFamily="2" charset="-79"/>
                          <a:cs typeface="Aharoni" panose="02010803020104030203" pitchFamily="2" charset="-79"/>
                        </a:rPr>
                        <a:t>, Zoology</a:t>
                      </a:r>
                      <a:endParaRPr lang="en-IN" sz="1400" b="1" dirty="0">
                        <a:effectLst/>
                        <a:highlight>
                          <a:srgbClr val="FFFF00"/>
                        </a:highligh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600" b="1" dirty="0">
                          <a:effectLst/>
                          <a:highlight>
                            <a:srgbClr val="FFFF00"/>
                          </a:highlight>
                          <a:latin typeface="Aharoni" panose="02010803020104030203" pitchFamily="2" charset="-79"/>
                          <a:cs typeface="Aharoni" panose="02010803020104030203" pitchFamily="2" charset="-79"/>
                        </a:rPr>
                        <a:t>2021</a:t>
                      </a:r>
                      <a:endParaRPr lang="en-IN" sz="1600" b="1" dirty="0">
                        <a:effectLst/>
                        <a:highlight>
                          <a:srgbClr val="FFFF00"/>
                        </a:highligh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just"/>
                      <a:r>
                        <a:rPr lang="en-US" sz="1400" b="1" dirty="0" err="1">
                          <a:effectLst/>
                          <a:highlight>
                            <a:srgbClr val="FFFF00"/>
                          </a:highlight>
                          <a:latin typeface="Aharoni" panose="02010803020104030203" pitchFamily="2" charset="-79"/>
                          <a:cs typeface="Aharoni" panose="02010803020104030203" pitchFamily="2" charset="-79"/>
                        </a:rPr>
                        <a:t>Similipal</a:t>
                      </a:r>
                      <a:r>
                        <a:rPr lang="en-US" sz="1400" b="1" dirty="0">
                          <a:effectLst/>
                          <a:highlight>
                            <a:srgbClr val="FFFF00"/>
                          </a:highlight>
                          <a:latin typeface="Aharoni" panose="02010803020104030203" pitchFamily="2" charset="-79"/>
                          <a:cs typeface="Aharoni" panose="02010803020104030203" pitchFamily="2" charset="-79"/>
                        </a:rPr>
                        <a:t> Tiger Reserve</a:t>
                      </a:r>
                      <a:endParaRPr lang="en-IN" sz="1400" b="1" dirty="0">
                        <a:effectLst/>
                        <a:highlight>
                          <a:srgbClr val="FFFF00"/>
                        </a:highligh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800" b="1" dirty="0">
                          <a:effectLst/>
                          <a:highlight>
                            <a:srgbClr val="FFFF00"/>
                          </a:highlight>
                          <a:latin typeface="Aharoni" panose="02010803020104030203" pitchFamily="2" charset="-79"/>
                          <a:cs typeface="Aharoni" panose="02010803020104030203" pitchFamily="2" charset="-79"/>
                        </a:rPr>
                        <a:t>11.21</a:t>
                      </a:r>
                      <a:endParaRPr lang="en-IN" sz="1800" b="1" dirty="0">
                        <a:effectLst/>
                        <a:highlight>
                          <a:srgbClr val="FFFF00"/>
                        </a:highligh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extLst>
                  <a:ext uri="{0D108BD9-81ED-4DB2-BD59-A6C34878D82A}">
                    <a16:rowId xmlns:a16="http://schemas.microsoft.com/office/drawing/2014/main" val="174865743"/>
                  </a:ext>
                </a:extLst>
              </a:tr>
              <a:tr h="669096">
                <a:tc>
                  <a:txBody>
                    <a:bodyPr/>
                    <a:lstStyle/>
                    <a:p>
                      <a:pPr algn="just"/>
                      <a:r>
                        <a:rPr lang="en-IN" sz="1400" b="1" dirty="0">
                          <a:effectLst/>
                          <a:latin typeface="Aharoni" panose="02010803020104030203" pitchFamily="2" charset="-79"/>
                          <a:ea typeface="Times New Roman" panose="02020603050405020304" pitchFamily="18" charset="0"/>
                          <a:cs typeface="Aharoni" panose="02010803020104030203" pitchFamily="2" charset="-79"/>
                        </a:rPr>
                        <a:t>21.</a:t>
                      </a:r>
                    </a:p>
                  </a:txBody>
                  <a:tcPr marL="25496" marR="25496" marT="0" marB="0"/>
                </a:tc>
                <a:tc>
                  <a:txBody>
                    <a:bodyPr/>
                    <a:lstStyle/>
                    <a:p>
                      <a:pPr algn="just"/>
                      <a:r>
                        <a:rPr lang="en-US" sz="1400" b="1" dirty="0">
                          <a:effectLst/>
                          <a:highlight>
                            <a:srgbClr val="FFFF00"/>
                          </a:highlight>
                          <a:latin typeface="Aharoni" panose="02010803020104030203" pitchFamily="2" charset="-79"/>
                          <a:cs typeface="Aharoni" panose="02010803020104030203" pitchFamily="2" charset="-79"/>
                        </a:rPr>
                        <a:t>Study on Diversity of Lichens in </a:t>
                      </a:r>
                      <a:r>
                        <a:rPr lang="en-US" sz="1400" b="1" dirty="0" err="1">
                          <a:effectLst/>
                          <a:highlight>
                            <a:srgbClr val="FFFF00"/>
                          </a:highlight>
                          <a:latin typeface="Aharoni" panose="02010803020104030203" pitchFamily="2" charset="-79"/>
                          <a:cs typeface="Aharoni" panose="02010803020104030203" pitchFamily="2" charset="-79"/>
                        </a:rPr>
                        <a:t>Similipal</a:t>
                      </a:r>
                      <a:r>
                        <a:rPr lang="en-US" sz="1400" b="1" dirty="0">
                          <a:effectLst/>
                          <a:highlight>
                            <a:srgbClr val="FFFF00"/>
                          </a:highlight>
                          <a:latin typeface="Aharoni" panose="02010803020104030203" pitchFamily="2" charset="-79"/>
                          <a:cs typeface="Aharoni" panose="02010803020104030203" pitchFamily="2" charset="-79"/>
                        </a:rPr>
                        <a:t> Biosphere Reserve and evaluation of their antimicrobial and antioxidant activity for pharmaceutical applications 	</a:t>
                      </a:r>
                      <a:endParaRPr lang="en-IN" sz="1400" b="1" dirty="0">
                        <a:effectLst/>
                        <a:highlight>
                          <a:srgbClr val="FFFF00"/>
                        </a:highligh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l"/>
                      <a:r>
                        <a:rPr lang="en-US" sz="1400" b="1" dirty="0">
                          <a:effectLst/>
                          <a:highlight>
                            <a:srgbClr val="FFFF00"/>
                          </a:highlight>
                          <a:latin typeface="Aharoni" panose="02010803020104030203" pitchFamily="2" charset="-79"/>
                          <a:cs typeface="Aharoni" panose="02010803020104030203" pitchFamily="2" charset="-79"/>
                        </a:rPr>
                        <a:t>Dr B. Rath, Biotechnology</a:t>
                      </a:r>
                      <a:endParaRPr lang="en-IN" sz="1400" b="1" dirty="0">
                        <a:effectLst/>
                        <a:highlight>
                          <a:srgbClr val="FFFF00"/>
                        </a:highligh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600" b="1" dirty="0">
                          <a:effectLst/>
                          <a:highlight>
                            <a:srgbClr val="FFFF00"/>
                          </a:highlight>
                          <a:latin typeface="Aharoni" panose="02010803020104030203" pitchFamily="2" charset="-79"/>
                          <a:cs typeface="Aharoni" panose="02010803020104030203" pitchFamily="2" charset="-79"/>
                        </a:rPr>
                        <a:t>2022</a:t>
                      </a:r>
                      <a:endParaRPr lang="en-IN" sz="1600" b="1" dirty="0">
                        <a:effectLst/>
                        <a:highlight>
                          <a:srgbClr val="FFFF00"/>
                        </a:highligh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just"/>
                      <a:r>
                        <a:rPr lang="en-US" sz="1400" b="1" dirty="0">
                          <a:effectLst/>
                          <a:highlight>
                            <a:srgbClr val="FFFF00"/>
                          </a:highlight>
                          <a:latin typeface="Aharoni" panose="02010803020104030203" pitchFamily="2" charset="-79"/>
                          <a:cs typeface="Aharoni" panose="02010803020104030203" pitchFamily="2" charset="-79"/>
                        </a:rPr>
                        <a:t>S&amp;T Dept. </a:t>
                      </a:r>
                      <a:r>
                        <a:rPr lang="en-US" sz="1400" b="1" dirty="0" err="1">
                          <a:effectLst/>
                          <a:highlight>
                            <a:srgbClr val="FFFF00"/>
                          </a:highlight>
                          <a:latin typeface="Aharoni" panose="02010803020104030203" pitchFamily="2" charset="-79"/>
                          <a:cs typeface="Aharoni" panose="02010803020104030203" pitchFamily="2" charset="-79"/>
                        </a:rPr>
                        <a:t>Govt.of</a:t>
                      </a:r>
                      <a:r>
                        <a:rPr lang="en-US" sz="1400" b="1" dirty="0">
                          <a:effectLst/>
                          <a:highlight>
                            <a:srgbClr val="FFFF00"/>
                          </a:highlight>
                          <a:latin typeface="Aharoni" panose="02010803020104030203" pitchFamily="2" charset="-79"/>
                          <a:cs typeface="Aharoni" panose="02010803020104030203" pitchFamily="2" charset="-79"/>
                        </a:rPr>
                        <a:t> Odisha		</a:t>
                      </a:r>
                      <a:endParaRPr lang="en-IN" sz="1400" b="1" dirty="0">
                        <a:effectLst/>
                        <a:highlight>
                          <a:srgbClr val="FFFF00"/>
                        </a:highligh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tc>
                  <a:txBody>
                    <a:bodyPr/>
                    <a:lstStyle/>
                    <a:p>
                      <a:pPr algn="ctr"/>
                      <a:r>
                        <a:rPr lang="en-US" sz="1800" b="1" dirty="0">
                          <a:effectLst/>
                          <a:highlight>
                            <a:srgbClr val="FFFF00"/>
                          </a:highlight>
                          <a:latin typeface="Aharoni" panose="02010803020104030203" pitchFamily="2" charset="-79"/>
                          <a:cs typeface="Aharoni" panose="02010803020104030203" pitchFamily="2" charset="-79"/>
                        </a:rPr>
                        <a:t>9.96</a:t>
                      </a:r>
                      <a:endParaRPr lang="en-IN" sz="1800" b="1" dirty="0">
                        <a:effectLst/>
                        <a:highlight>
                          <a:srgbClr val="FFFF00"/>
                        </a:highlight>
                        <a:latin typeface="Aharoni" panose="02010803020104030203" pitchFamily="2" charset="-79"/>
                        <a:ea typeface="Times New Roman" panose="02020603050405020304" pitchFamily="18" charset="0"/>
                        <a:cs typeface="Aharoni" panose="02010803020104030203" pitchFamily="2" charset="-79"/>
                      </a:endParaRPr>
                    </a:p>
                  </a:txBody>
                  <a:tcPr marL="25496" marR="25496" marT="0" marB="0"/>
                </a:tc>
                <a:extLst>
                  <a:ext uri="{0D108BD9-81ED-4DB2-BD59-A6C34878D82A}">
                    <a16:rowId xmlns:a16="http://schemas.microsoft.com/office/drawing/2014/main" val="2208912280"/>
                  </a:ext>
                </a:extLst>
              </a:tr>
            </a:tbl>
          </a:graphicData>
        </a:graphic>
      </p:graphicFrame>
    </p:spTree>
    <p:extLst>
      <p:ext uri="{BB962C8B-B14F-4D97-AF65-F5344CB8AC3E}">
        <p14:creationId xmlns:p14="http://schemas.microsoft.com/office/powerpoint/2010/main" val="4245695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D8394-FD6E-4305-38F0-ABF7EFF8F8EF}"/>
              </a:ext>
            </a:extLst>
          </p:cNvPr>
          <p:cNvSpPr>
            <a:spLocks noGrp="1"/>
          </p:cNvSpPr>
          <p:nvPr>
            <p:ph type="title"/>
          </p:nvPr>
        </p:nvSpPr>
        <p:spPr>
          <a:xfrm>
            <a:off x="838200" y="0"/>
            <a:ext cx="10515600" cy="1325563"/>
          </a:xfrm>
        </p:spPr>
        <p:txBody>
          <a:bodyPr/>
          <a:lstStyle/>
          <a:p>
            <a:r>
              <a:rPr lang="en-IN"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t>M.Sc./ M. Phil./ Ph.D. theses</a:t>
            </a:r>
          </a:p>
        </p:txBody>
      </p:sp>
      <p:graphicFrame>
        <p:nvGraphicFramePr>
          <p:cNvPr id="4" name="Table 4">
            <a:extLst>
              <a:ext uri="{FF2B5EF4-FFF2-40B4-BE49-F238E27FC236}">
                <a16:creationId xmlns:a16="http://schemas.microsoft.com/office/drawing/2014/main" id="{BEA84765-251B-2344-F276-6E7280D55282}"/>
              </a:ext>
            </a:extLst>
          </p:cNvPr>
          <p:cNvGraphicFramePr>
            <a:graphicFrameLocks noGrp="1"/>
          </p:cNvGraphicFramePr>
          <p:nvPr>
            <p:ph idx="1"/>
            <p:extLst>
              <p:ext uri="{D42A27DB-BD31-4B8C-83A1-F6EECF244321}">
                <p14:modId xmlns:p14="http://schemas.microsoft.com/office/powerpoint/2010/main" val="945173457"/>
              </p:ext>
            </p:extLst>
          </p:nvPr>
        </p:nvGraphicFramePr>
        <p:xfrm>
          <a:off x="838200" y="1080190"/>
          <a:ext cx="10515600" cy="5120640"/>
        </p:xfrm>
        <a:graphic>
          <a:graphicData uri="http://schemas.openxmlformats.org/drawingml/2006/table">
            <a:tbl>
              <a:tblPr firstRow="1" bandRow="1">
                <a:tableStyleId>{5C22544A-7EE6-4342-B048-85BDC9FD1C3A}</a:tableStyleId>
              </a:tblPr>
              <a:tblGrid>
                <a:gridCol w="851452">
                  <a:extLst>
                    <a:ext uri="{9D8B030D-6E8A-4147-A177-3AD203B41FA5}">
                      <a16:colId xmlns:a16="http://schemas.microsoft.com/office/drawing/2014/main" val="3114760421"/>
                    </a:ext>
                  </a:extLst>
                </a:gridCol>
                <a:gridCol w="3354788">
                  <a:extLst>
                    <a:ext uri="{9D8B030D-6E8A-4147-A177-3AD203B41FA5}">
                      <a16:colId xmlns:a16="http://schemas.microsoft.com/office/drawing/2014/main" val="599381774"/>
                    </a:ext>
                  </a:extLst>
                </a:gridCol>
                <a:gridCol w="2103120">
                  <a:extLst>
                    <a:ext uri="{9D8B030D-6E8A-4147-A177-3AD203B41FA5}">
                      <a16:colId xmlns:a16="http://schemas.microsoft.com/office/drawing/2014/main" val="2156476051"/>
                    </a:ext>
                  </a:extLst>
                </a:gridCol>
                <a:gridCol w="2103120">
                  <a:extLst>
                    <a:ext uri="{9D8B030D-6E8A-4147-A177-3AD203B41FA5}">
                      <a16:colId xmlns:a16="http://schemas.microsoft.com/office/drawing/2014/main" val="2019015752"/>
                    </a:ext>
                  </a:extLst>
                </a:gridCol>
                <a:gridCol w="2103120">
                  <a:extLst>
                    <a:ext uri="{9D8B030D-6E8A-4147-A177-3AD203B41FA5}">
                      <a16:colId xmlns:a16="http://schemas.microsoft.com/office/drawing/2014/main" val="605314644"/>
                    </a:ext>
                  </a:extLst>
                </a:gridCol>
              </a:tblGrid>
              <a:tr h="370840">
                <a:tc>
                  <a:txBody>
                    <a:bodyPr/>
                    <a:lstStyle/>
                    <a:p>
                      <a:r>
                        <a:rPr lang="en-IN" sz="3200" dirty="0">
                          <a:latin typeface="Arial Rounded MT Bold" panose="020F0704030504030204" pitchFamily="34" charset="0"/>
                        </a:rPr>
                        <a:t>Sl. No.</a:t>
                      </a:r>
                    </a:p>
                  </a:txBody>
                  <a:tcPr/>
                </a:tc>
                <a:tc>
                  <a:txBody>
                    <a:bodyPr/>
                    <a:lstStyle/>
                    <a:p>
                      <a:r>
                        <a:rPr lang="en-IN" sz="3200" dirty="0">
                          <a:latin typeface="Arial Rounded MT Bold" panose="020F0704030504030204" pitchFamily="34" charset="0"/>
                        </a:rPr>
                        <a:t>Department</a:t>
                      </a:r>
                    </a:p>
                  </a:txBody>
                  <a:tcPr/>
                </a:tc>
                <a:tc>
                  <a:txBody>
                    <a:bodyPr/>
                    <a:lstStyle/>
                    <a:p>
                      <a:r>
                        <a:rPr lang="en-IN" sz="3200" dirty="0">
                          <a:latin typeface="Arial Rounded MT Bold" panose="020F0704030504030204" pitchFamily="34" charset="0"/>
                        </a:rPr>
                        <a:t>M. Sc.</a:t>
                      </a:r>
                    </a:p>
                  </a:txBody>
                  <a:tcPr/>
                </a:tc>
                <a:tc>
                  <a:txBody>
                    <a:bodyPr/>
                    <a:lstStyle/>
                    <a:p>
                      <a:r>
                        <a:rPr lang="en-IN" sz="3200" dirty="0">
                          <a:latin typeface="Arial Rounded MT Bold" panose="020F0704030504030204" pitchFamily="34" charset="0"/>
                        </a:rPr>
                        <a:t>M. Phil.</a:t>
                      </a:r>
                    </a:p>
                  </a:txBody>
                  <a:tcPr/>
                </a:tc>
                <a:tc>
                  <a:txBody>
                    <a:bodyPr/>
                    <a:lstStyle/>
                    <a:p>
                      <a:r>
                        <a:rPr lang="en-IN" sz="3200" dirty="0">
                          <a:latin typeface="Arial Rounded MT Bold" panose="020F0704030504030204" pitchFamily="34" charset="0"/>
                        </a:rPr>
                        <a:t>Ph.D.</a:t>
                      </a:r>
                    </a:p>
                  </a:txBody>
                  <a:tcPr/>
                </a:tc>
                <a:extLst>
                  <a:ext uri="{0D108BD9-81ED-4DB2-BD59-A6C34878D82A}">
                    <a16:rowId xmlns:a16="http://schemas.microsoft.com/office/drawing/2014/main" val="3227457987"/>
                  </a:ext>
                </a:extLst>
              </a:tr>
              <a:tr h="370840">
                <a:tc>
                  <a:txBody>
                    <a:bodyPr/>
                    <a:lstStyle/>
                    <a:p>
                      <a:r>
                        <a:rPr lang="en-IN" sz="3200" dirty="0">
                          <a:latin typeface="Arial Rounded MT Bold" panose="020F0704030504030204" pitchFamily="34" charset="0"/>
                        </a:rPr>
                        <a:t>1.</a:t>
                      </a:r>
                    </a:p>
                  </a:txBody>
                  <a:tcPr/>
                </a:tc>
                <a:tc>
                  <a:txBody>
                    <a:bodyPr/>
                    <a:lstStyle/>
                    <a:p>
                      <a:r>
                        <a:rPr lang="en-IN" sz="3200" dirty="0">
                          <a:latin typeface="Arial Rounded MT Bold" panose="020F0704030504030204" pitchFamily="34" charset="0"/>
                        </a:rPr>
                        <a:t>Biotechnology</a:t>
                      </a:r>
                    </a:p>
                  </a:txBody>
                  <a:tcPr/>
                </a:tc>
                <a:tc>
                  <a:txBody>
                    <a:bodyPr/>
                    <a:lstStyle/>
                    <a:p>
                      <a:r>
                        <a:rPr lang="en-IN" sz="3200" dirty="0">
                          <a:latin typeface="Arial Rounded MT Bold" panose="020F0704030504030204" pitchFamily="34" charset="0"/>
                        </a:rPr>
                        <a:t>15</a:t>
                      </a:r>
                    </a:p>
                  </a:txBody>
                  <a:tcPr/>
                </a:tc>
                <a:tc>
                  <a:txBody>
                    <a:bodyPr/>
                    <a:lstStyle/>
                    <a:p>
                      <a:r>
                        <a:rPr lang="en-IN" sz="3200" dirty="0">
                          <a:latin typeface="Arial Rounded MT Bold" panose="020F0704030504030204" pitchFamily="34" charset="0"/>
                        </a:rPr>
                        <a:t>7</a:t>
                      </a:r>
                    </a:p>
                  </a:txBody>
                  <a:tcPr/>
                </a:tc>
                <a:tc>
                  <a:txBody>
                    <a:bodyPr/>
                    <a:lstStyle/>
                    <a:p>
                      <a:r>
                        <a:rPr lang="en-IN" sz="3200" dirty="0">
                          <a:latin typeface="Arial Rounded MT Bold" panose="020F0704030504030204" pitchFamily="34" charset="0"/>
                        </a:rPr>
                        <a:t>2</a:t>
                      </a:r>
                    </a:p>
                  </a:txBody>
                  <a:tcPr/>
                </a:tc>
                <a:extLst>
                  <a:ext uri="{0D108BD9-81ED-4DB2-BD59-A6C34878D82A}">
                    <a16:rowId xmlns:a16="http://schemas.microsoft.com/office/drawing/2014/main" val="1912343129"/>
                  </a:ext>
                </a:extLst>
              </a:tr>
              <a:tr h="370840">
                <a:tc>
                  <a:txBody>
                    <a:bodyPr/>
                    <a:lstStyle/>
                    <a:p>
                      <a:r>
                        <a:rPr lang="en-IN" sz="3200" dirty="0">
                          <a:latin typeface="Arial Rounded MT Bold" panose="020F0704030504030204" pitchFamily="34" charset="0"/>
                        </a:rPr>
                        <a:t>2.</a:t>
                      </a:r>
                    </a:p>
                  </a:txBody>
                  <a:tcPr/>
                </a:tc>
                <a:tc>
                  <a:txBody>
                    <a:bodyPr/>
                    <a:lstStyle/>
                    <a:p>
                      <a:r>
                        <a:rPr lang="en-IN" sz="3200" dirty="0">
                          <a:latin typeface="Arial Rounded MT Bold" panose="020F0704030504030204" pitchFamily="34" charset="0"/>
                        </a:rPr>
                        <a:t>Botany</a:t>
                      </a:r>
                    </a:p>
                  </a:txBody>
                  <a:tcPr/>
                </a:tc>
                <a:tc>
                  <a:txBody>
                    <a:bodyPr/>
                    <a:lstStyle/>
                    <a:p>
                      <a:r>
                        <a:rPr lang="en-IN" sz="3200" dirty="0">
                          <a:latin typeface="Arial Rounded MT Bold" panose="020F0704030504030204" pitchFamily="34" charset="0"/>
                        </a:rPr>
                        <a:t>20</a:t>
                      </a:r>
                    </a:p>
                  </a:txBody>
                  <a:tcPr/>
                </a:tc>
                <a:tc>
                  <a:txBody>
                    <a:bodyPr/>
                    <a:lstStyle/>
                    <a:p>
                      <a:r>
                        <a:rPr lang="en-IN" sz="3200" dirty="0">
                          <a:latin typeface="Arial Rounded MT Bold" panose="020F0704030504030204" pitchFamily="34" charset="0"/>
                        </a:rPr>
                        <a:t>3</a:t>
                      </a:r>
                    </a:p>
                  </a:txBody>
                  <a:tcPr/>
                </a:tc>
                <a:tc>
                  <a:txBody>
                    <a:bodyPr/>
                    <a:lstStyle/>
                    <a:p>
                      <a:r>
                        <a:rPr lang="en-IN" sz="3200" dirty="0">
                          <a:latin typeface="Arial Rounded MT Bold" panose="020F0704030504030204" pitchFamily="34" charset="0"/>
                        </a:rPr>
                        <a:t>1</a:t>
                      </a:r>
                    </a:p>
                  </a:txBody>
                  <a:tcPr/>
                </a:tc>
                <a:extLst>
                  <a:ext uri="{0D108BD9-81ED-4DB2-BD59-A6C34878D82A}">
                    <a16:rowId xmlns:a16="http://schemas.microsoft.com/office/drawing/2014/main" val="640727849"/>
                  </a:ext>
                </a:extLst>
              </a:tr>
              <a:tr h="370840">
                <a:tc>
                  <a:txBody>
                    <a:bodyPr/>
                    <a:lstStyle/>
                    <a:p>
                      <a:r>
                        <a:rPr lang="en-IN" sz="3200" dirty="0">
                          <a:latin typeface="Arial Rounded MT Bold" panose="020F0704030504030204" pitchFamily="34" charset="0"/>
                        </a:rPr>
                        <a:t>3.</a:t>
                      </a:r>
                    </a:p>
                  </a:txBody>
                  <a:tcPr/>
                </a:tc>
                <a:tc>
                  <a:txBody>
                    <a:bodyPr/>
                    <a:lstStyle/>
                    <a:p>
                      <a:r>
                        <a:rPr lang="en-IN" sz="3200" dirty="0">
                          <a:latin typeface="Arial Rounded MT Bold" panose="020F0704030504030204" pitchFamily="34" charset="0"/>
                        </a:rPr>
                        <a:t>Economics</a:t>
                      </a:r>
                    </a:p>
                  </a:txBody>
                  <a:tcPr/>
                </a:tc>
                <a:tc>
                  <a:txBody>
                    <a:bodyPr/>
                    <a:lstStyle/>
                    <a:p>
                      <a:r>
                        <a:rPr lang="en-IN" sz="3200" dirty="0">
                          <a:latin typeface="Arial Rounded MT Bold" panose="020F0704030504030204" pitchFamily="34" charset="0"/>
                        </a:rPr>
                        <a:t>-</a:t>
                      </a:r>
                    </a:p>
                  </a:txBody>
                  <a:tcPr/>
                </a:tc>
                <a:tc>
                  <a:txBody>
                    <a:bodyPr/>
                    <a:lstStyle/>
                    <a:p>
                      <a:r>
                        <a:rPr lang="en-IN" sz="3200" dirty="0">
                          <a:latin typeface="Arial Rounded MT Bold" panose="020F0704030504030204" pitchFamily="34" charset="0"/>
                        </a:rPr>
                        <a:t>1</a:t>
                      </a:r>
                    </a:p>
                  </a:txBody>
                  <a:tcPr/>
                </a:tc>
                <a:tc>
                  <a:txBody>
                    <a:bodyPr/>
                    <a:lstStyle/>
                    <a:p>
                      <a:r>
                        <a:rPr lang="en-IN" sz="3200" dirty="0">
                          <a:latin typeface="Arial Rounded MT Bold" panose="020F0704030504030204" pitchFamily="34" charset="0"/>
                        </a:rPr>
                        <a:t>1</a:t>
                      </a:r>
                    </a:p>
                  </a:txBody>
                  <a:tcPr/>
                </a:tc>
                <a:extLst>
                  <a:ext uri="{0D108BD9-81ED-4DB2-BD59-A6C34878D82A}">
                    <a16:rowId xmlns:a16="http://schemas.microsoft.com/office/drawing/2014/main" val="2437351073"/>
                  </a:ext>
                </a:extLst>
              </a:tr>
              <a:tr h="370840">
                <a:tc>
                  <a:txBody>
                    <a:bodyPr/>
                    <a:lstStyle/>
                    <a:p>
                      <a:r>
                        <a:rPr lang="en-IN" sz="3200" dirty="0">
                          <a:latin typeface="Arial Rounded MT Bold" panose="020F0704030504030204" pitchFamily="34" charset="0"/>
                        </a:rPr>
                        <a:t>4.</a:t>
                      </a:r>
                    </a:p>
                  </a:txBody>
                  <a:tcPr/>
                </a:tc>
                <a:tc>
                  <a:txBody>
                    <a:bodyPr/>
                    <a:lstStyle/>
                    <a:p>
                      <a:r>
                        <a:rPr lang="en-IN" sz="3200" dirty="0">
                          <a:latin typeface="Arial Rounded MT Bold" panose="020F0704030504030204" pitchFamily="34" charset="0"/>
                        </a:rPr>
                        <a:t>WLBC</a:t>
                      </a:r>
                    </a:p>
                  </a:txBody>
                  <a:tcPr/>
                </a:tc>
                <a:tc>
                  <a:txBody>
                    <a:bodyPr/>
                    <a:lstStyle/>
                    <a:p>
                      <a:r>
                        <a:rPr lang="en-IN" sz="3200" dirty="0">
                          <a:latin typeface="Arial Rounded MT Bold" panose="020F0704030504030204" pitchFamily="34" charset="0"/>
                        </a:rPr>
                        <a:t>3</a:t>
                      </a:r>
                    </a:p>
                  </a:txBody>
                  <a:tcPr/>
                </a:tc>
                <a:tc>
                  <a:txBody>
                    <a:bodyPr/>
                    <a:lstStyle/>
                    <a:p>
                      <a:r>
                        <a:rPr lang="en-IN" sz="3200" dirty="0">
                          <a:latin typeface="Arial Rounded MT Bold" panose="020F0704030504030204" pitchFamily="34" charset="0"/>
                        </a:rPr>
                        <a:t>-</a:t>
                      </a:r>
                    </a:p>
                  </a:txBody>
                  <a:tcPr/>
                </a:tc>
                <a:tc>
                  <a:txBody>
                    <a:bodyPr/>
                    <a:lstStyle/>
                    <a:p>
                      <a:r>
                        <a:rPr lang="en-IN" sz="3200" dirty="0">
                          <a:latin typeface="Arial Rounded MT Bold" panose="020F0704030504030204" pitchFamily="34" charset="0"/>
                        </a:rPr>
                        <a:t>-</a:t>
                      </a:r>
                    </a:p>
                  </a:txBody>
                  <a:tcPr/>
                </a:tc>
                <a:extLst>
                  <a:ext uri="{0D108BD9-81ED-4DB2-BD59-A6C34878D82A}">
                    <a16:rowId xmlns:a16="http://schemas.microsoft.com/office/drawing/2014/main" val="3404914249"/>
                  </a:ext>
                </a:extLst>
              </a:tr>
              <a:tr h="370840">
                <a:tc>
                  <a:txBody>
                    <a:bodyPr/>
                    <a:lstStyle/>
                    <a:p>
                      <a:r>
                        <a:rPr lang="en-IN" sz="3200" dirty="0">
                          <a:latin typeface="Arial Rounded MT Bold" panose="020F0704030504030204" pitchFamily="34" charset="0"/>
                        </a:rPr>
                        <a:t>5.</a:t>
                      </a:r>
                    </a:p>
                  </a:txBody>
                  <a:tcPr/>
                </a:tc>
                <a:tc>
                  <a:txBody>
                    <a:bodyPr/>
                    <a:lstStyle/>
                    <a:p>
                      <a:r>
                        <a:rPr lang="en-IN" sz="3200" dirty="0">
                          <a:latin typeface="Arial Rounded MT Bold" panose="020F0704030504030204" pitchFamily="34" charset="0"/>
                        </a:rPr>
                        <a:t>Social Work</a:t>
                      </a:r>
                    </a:p>
                  </a:txBody>
                  <a:tcPr/>
                </a:tc>
                <a:tc>
                  <a:txBody>
                    <a:bodyPr/>
                    <a:lstStyle/>
                    <a:p>
                      <a:r>
                        <a:rPr lang="en-IN" sz="3200" dirty="0">
                          <a:latin typeface="Arial Rounded MT Bold" panose="020F0704030504030204" pitchFamily="34" charset="0"/>
                        </a:rPr>
                        <a:t>4</a:t>
                      </a:r>
                    </a:p>
                  </a:txBody>
                  <a:tcPr/>
                </a:tc>
                <a:tc>
                  <a:txBody>
                    <a:bodyPr/>
                    <a:lstStyle/>
                    <a:p>
                      <a:r>
                        <a:rPr lang="en-IN" sz="3200" dirty="0">
                          <a:latin typeface="Arial Rounded MT Bold" panose="020F0704030504030204" pitchFamily="34" charset="0"/>
                        </a:rPr>
                        <a:t>-</a:t>
                      </a:r>
                    </a:p>
                  </a:txBody>
                  <a:tcPr/>
                </a:tc>
                <a:tc>
                  <a:txBody>
                    <a:bodyPr/>
                    <a:lstStyle/>
                    <a:p>
                      <a:r>
                        <a:rPr lang="en-IN" sz="3200" dirty="0">
                          <a:latin typeface="Arial Rounded MT Bold" panose="020F0704030504030204" pitchFamily="34" charset="0"/>
                        </a:rPr>
                        <a:t>-</a:t>
                      </a:r>
                    </a:p>
                  </a:txBody>
                  <a:tcPr/>
                </a:tc>
                <a:extLst>
                  <a:ext uri="{0D108BD9-81ED-4DB2-BD59-A6C34878D82A}">
                    <a16:rowId xmlns:a16="http://schemas.microsoft.com/office/drawing/2014/main" val="2857449111"/>
                  </a:ext>
                </a:extLst>
              </a:tr>
              <a:tr h="370840">
                <a:tc>
                  <a:txBody>
                    <a:bodyPr/>
                    <a:lstStyle/>
                    <a:p>
                      <a:r>
                        <a:rPr lang="en-IN" sz="3200" dirty="0">
                          <a:latin typeface="Arial Rounded MT Bold" panose="020F0704030504030204" pitchFamily="34" charset="0"/>
                        </a:rPr>
                        <a:t>5.</a:t>
                      </a:r>
                    </a:p>
                  </a:txBody>
                  <a:tcPr/>
                </a:tc>
                <a:tc>
                  <a:txBody>
                    <a:bodyPr/>
                    <a:lstStyle/>
                    <a:p>
                      <a:r>
                        <a:rPr lang="en-IN" sz="3200" dirty="0">
                          <a:latin typeface="Arial Rounded MT Bold" panose="020F0704030504030204" pitchFamily="34" charset="0"/>
                        </a:rPr>
                        <a:t>Zoology</a:t>
                      </a:r>
                    </a:p>
                  </a:txBody>
                  <a:tcPr/>
                </a:tc>
                <a:tc>
                  <a:txBody>
                    <a:bodyPr/>
                    <a:lstStyle/>
                    <a:p>
                      <a:r>
                        <a:rPr lang="en-IN" sz="3200" dirty="0">
                          <a:latin typeface="Arial Rounded MT Bold" panose="020F0704030504030204" pitchFamily="34" charset="0"/>
                        </a:rPr>
                        <a:t>-</a:t>
                      </a:r>
                    </a:p>
                  </a:txBody>
                  <a:tcPr/>
                </a:tc>
                <a:tc>
                  <a:txBody>
                    <a:bodyPr/>
                    <a:lstStyle/>
                    <a:p>
                      <a:r>
                        <a:rPr lang="en-IN" sz="3200" dirty="0">
                          <a:latin typeface="Arial Rounded MT Bold" panose="020F0704030504030204" pitchFamily="34" charset="0"/>
                        </a:rPr>
                        <a:t>2</a:t>
                      </a:r>
                    </a:p>
                  </a:txBody>
                  <a:tcPr/>
                </a:tc>
                <a:tc>
                  <a:txBody>
                    <a:bodyPr/>
                    <a:lstStyle/>
                    <a:p>
                      <a:r>
                        <a:rPr lang="en-IN" sz="3200" dirty="0">
                          <a:latin typeface="Arial Rounded MT Bold" panose="020F0704030504030204" pitchFamily="34" charset="0"/>
                        </a:rPr>
                        <a:t>5</a:t>
                      </a:r>
                    </a:p>
                  </a:txBody>
                  <a:tcPr/>
                </a:tc>
                <a:extLst>
                  <a:ext uri="{0D108BD9-81ED-4DB2-BD59-A6C34878D82A}">
                    <a16:rowId xmlns:a16="http://schemas.microsoft.com/office/drawing/2014/main" val="4015022703"/>
                  </a:ext>
                </a:extLst>
              </a:tr>
              <a:tr h="370840">
                <a:tc>
                  <a:txBody>
                    <a:bodyPr/>
                    <a:lstStyle/>
                    <a:p>
                      <a:endParaRPr lang="en-IN" sz="3200" dirty="0">
                        <a:latin typeface="Arial Rounded MT Bold" panose="020F0704030504030204" pitchFamily="34" charset="0"/>
                      </a:endParaRPr>
                    </a:p>
                  </a:txBody>
                  <a:tcPr/>
                </a:tc>
                <a:tc>
                  <a:txBody>
                    <a:bodyPr/>
                    <a:lstStyle/>
                    <a:p>
                      <a:r>
                        <a:rPr lang="en-IN" sz="3200" dirty="0">
                          <a:solidFill>
                            <a:schemeClr val="accent4">
                              <a:lumMod val="75000"/>
                            </a:schemeClr>
                          </a:solidFill>
                          <a:latin typeface="Arial Rounded MT Bold" panose="020F0704030504030204" pitchFamily="34" charset="0"/>
                        </a:rPr>
                        <a:t>Total</a:t>
                      </a:r>
                    </a:p>
                  </a:txBody>
                  <a:tcPr/>
                </a:tc>
                <a:tc>
                  <a:txBody>
                    <a:bodyPr/>
                    <a:lstStyle/>
                    <a:p>
                      <a:r>
                        <a:rPr lang="en-IN" sz="3200" dirty="0">
                          <a:solidFill>
                            <a:schemeClr val="accent4">
                              <a:lumMod val="75000"/>
                            </a:schemeClr>
                          </a:solidFill>
                          <a:latin typeface="Arial Rounded MT Bold" panose="020F0704030504030204" pitchFamily="34" charset="0"/>
                        </a:rPr>
                        <a:t>42</a:t>
                      </a:r>
                    </a:p>
                  </a:txBody>
                  <a:tcPr/>
                </a:tc>
                <a:tc>
                  <a:txBody>
                    <a:bodyPr/>
                    <a:lstStyle/>
                    <a:p>
                      <a:r>
                        <a:rPr lang="en-IN" sz="3200" dirty="0">
                          <a:solidFill>
                            <a:schemeClr val="accent4">
                              <a:lumMod val="75000"/>
                            </a:schemeClr>
                          </a:solidFill>
                          <a:latin typeface="Arial Rounded MT Bold" panose="020F0704030504030204" pitchFamily="34" charset="0"/>
                        </a:rPr>
                        <a:t>13</a:t>
                      </a:r>
                    </a:p>
                  </a:txBody>
                  <a:tcPr/>
                </a:tc>
                <a:tc>
                  <a:txBody>
                    <a:bodyPr/>
                    <a:lstStyle/>
                    <a:p>
                      <a:r>
                        <a:rPr lang="en-IN" sz="3200" dirty="0">
                          <a:solidFill>
                            <a:schemeClr val="accent4">
                              <a:lumMod val="75000"/>
                            </a:schemeClr>
                          </a:solidFill>
                          <a:latin typeface="Arial Rounded MT Bold" panose="020F0704030504030204" pitchFamily="34" charset="0"/>
                        </a:rPr>
                        <a:t>9</a:t>
                      </a:r>
                    </a:p>
                  </a:txBody>
                  <a:tcPr/>
                </a:tc>
                <a:extLst>
                  <a:ext uri="{0D108BD9-81ED-4DB2-BD59-A6C34878D82A}">
                    <a16:rowId xmlns:a16="http://schemas.microsoft.com/office/drawing/2014/main" val="114695209"/>
                  </a:ext>
                </a:extLst>
              </a:tr>
            </a:tbl>
          </a:graphicData>
        </a:graphic>
      </p:graphicFrame>
    </p:spTree>
    <p:extLst>
      <p:ext uri="{BB962C8B-B14F-4D97-AF65-F5344CB8AC3E}">
        <p14:creationId xmlns:p14="http://schemas.microsoft.com/office/powerpoint/2010/main" val="1438467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B6460-D791-589F-372C-A4FCB2B74738}"/>
              </a:ext>
            </a:extLst>
          </p:cNvPr>
          <p:cNvSpPr>
            <a:spLocks noGrp="1"/>
          </p:cNvSpPr>
          <p:nvPr>
            <p:ph type="title"/>
          </p:nvPr>
        </p:nvSpPr>
        <p:spPr>
          <a:xfrm>
            <a:off x="838200" y="109332"/>
            <a:ext cx="10515600" cy="1185378"/>
          </a:xfrm>
        </p:spPr>
        <p:txBody>
          <a:bodyPr>
            <a:normAutofit fontScale="90000"/>
          </a:bodyPr>
          <a:lstStyle/>
          <a:p>
            <a:pPr algn="ctr"/>
            <a:r>
              <a:rPr lang="en-IN"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t>Forest Officers granted </a:t>
            </a:r>
            <a:r>
              <a:rPr lang="en-IN" dirty="0" err="1">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t>Ph.D.s</a:t>
            </a:r>
            <a:r>
              <a:rPr lang="en-IN"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t> by MSCBU</a:t>
            </a:r>
          </a:p>
        </p:txBody>
      </p:sp>
      <p:sp>
        <p:nvSpPr>
          <p:cNvPr id="3" name="Content Placeholder 2">
            <a:extLst>
              <a:ext uri="{FF2B5EF4-FFF2-40B4-BE49-F238E27FC236}">
                <a16:creationId xmlns:a16="http://schemas.microsoft.com/office/drawing/2014/main" id="{D032EB56-DE69-4228-FDB1-6A60B0F48646}"/>
              </a:ext>
            </a:extLst>
          </p:cNvPr>
          <p:cNvSpPr>
            <a:spLocks noGrp="1"/>
          </p:cNvSpPr>
          <p:nvPr>
            <p:ph idx="1"/>
          </p:nvPr>
        </p:nvSpPr>
        <p:spPr>
          <a:xfrm>
            <a:off x="506896" y="1294711"/>
            <a:ext cx="11261034" cy="5453958"/>
          </a:xfrm>
        </p:spPr>
        <p:txBody>
          <a:bodyPr>
            <a:normAutofit fontScale="92500" lnSpcReduction="10000"/>
          </a:bodyPr>
          <a:lstStyle/>
          <a:p>
            <a:pPr>
              <a:lnSpc>
                <a:spcPct val="100000"/>
              </a:lnSpc>
              <a:spcAft>
                <a:spcPts val="1200"/>
              </a:spcAft>
            </a:pPr>
            <a:r>
              <a:rPr lang="en-US" sz="2600" dirty="0"/>
              <a:t>2011- </a:t>
            </a:r>
            <a:r>
              <a:rPr lang="en-US" sz="2600" b="1" dirty="0"/>
              <a:t>Sanjeev Ku. Chadha</a:t>
            </a:r>
            <a:r>
              <a:rPr lang="en-US" sz="2600" dirty="0"/>
              <a:t>, IFS- Prof. S. K. Dutta</a:t>
            </a:r>
          </a:p>
          <a:p>
            <a:pPr marL="0" indent="0">
              <a:lnSpc>
                <a:spcPct val="100000"/>
              </a:lnSpc>
              <a:spcAft>
                <a:spcPts val="1200"/>
              </a:spcAft>
              <a:buNone/>
            </a:pPr>
            <a:r>
              <a:rPr lang="en-US" sz="2000" b="1" dirty="0">
                <a:solidFill>
                  <a:schemeClr val="accent2">
                    <a:lumMod val="75000"/>
                  </a:schemeClr>
                </a:solidFill>
                <a:latin typeface="Times New Roman" panose="02020603050405020304" pitchFamily="18" charset="0"/>
                <a:cs typeface="Times New Roman" panose="02020603050405020304" pitchFamily="18" charset="0"/>
              </a:rPr>
              <a:t>Reduction of Elephant-Human Conflicts in Orissa through change of land use and cropping pattern</a:t>
            </a:r>
          </a:p>
          <a:p>
            <a:pPr>
              <a:lnSpc>
                <a:spcPct val="100000"/>
              </a:lnSpc>
              <a:spcAft>
                <a:spcPts val="1200"/>
              </a:spcAft>
            </a:pPr>
            <a:r>
              <a:rPr lang="en-US" sz="2600" dirty="0"/>
              <a:t>2016- </a:t>
            </a:r>
            <a:r>
              <a:rPr lang="en-US" sz="2600" b="1" dirty="0"/>
              <a:t>Satya Prakash Jadav</a:t>
            </a:r>
            <a:r>
              <a:rPr lang="en-US" sz="2600" dirty="0"/>
              <a:t>, IFS- Prof. H. K. </a:t>
            </a:r>
            <a:r>
              <a:rPr lang="en-US" sz="2600" dirty="0" err="1"/>
              <a:t>Sahu</a:t>
            </a:r>
            <a:r>
              <a:rPr lang="en-US" sz="2600" dirty="0"/>
              <a:t> and Prof. S. K. Dutta</a:t>
            </a:r>
          </a:p>
          <a:p>
            <a:pPr marL="0" indent="0">
              <a:lnSpc>
                <a:spcPct val="100000"/>
              </a:lnSpc>
              <a:spcAft>
                <a:spcPts val="1200"/>
              </a:spcAft>
              <a:buNone/>
            </a:pPr>
            <a:r>
              <a:rPr lang="en-US" sz="2200" b="1" dirty="0">
                <a:solidFill>
                  <a:schemeClr val="accent2">
                    <a:lumMod val="75000"/>
                  </a:schemeClr>
                </a:solidFill>
                <a:effectLst/>
                <a:latin typeface="Times New Roman" panose="02020603050405020304" pitchFamily="18" charset="0"/>
                <a:ea typeface="Times New Roman" panose="02020603050405020304" pitchFamily="18" charset="0"/>
              </a:rPr>
              <a:t>Studies on ecological Status and their Conservation Strategies of Tigers in Tiger Reserves of Orissa, India.</a:t>
            </a:r>
            <a:endParaRPr lang="en-IN" sz="2200" b="1" dirty="0">
              <a:solidFill>
                <a:schemeClr val="accent2">
                  <a:lumMod val="75000"/>
                </a:schemeClr>
              </a:solidFill>
              <a:effectLst/>
              <a:latin typeface="Times New Roman" panose="02020603050405020304" pitchFamily="18" charset="0"/>
              <a:ea typeface="Times New Roman" panose="02020603050405020304" pitchFamily="18" charset="0"/>
            </a:endParaRPr>
          </a:p>
          <a:p>
            <a:pPr>
              <a:lnSpc>
                <a:spcPct val="100000"/>
              </a:lnSpc>
              <a:spcAft>
                <a:spcPts val="1200"/>
              </a:spcAft>
            </a:pPr>
            <a:r>
              <a:rPr lang="en-US" sz="2600" dirty="0"/>
              <a:t>2017-</a:t>
            </a:r>
            <a:r>
              <a:rPr lang="en-US" sz="2600" b="1" dirty="0"/>
              <a:t>Manoj V. Nair</a:t>
            </a:r>
            <a:r>
              <a:rPr lang="en-US" sz="2600" dirty="0"/>
              <a:t>, IFS- Prof. S. K. Dutta</a:t>
            </a:r>
          </a:p>
          <a:p>
            <a:pPr marL="0" indent="0">
              <a:lnSpc>
                <a:spcPct val="100000"/>
              </a:lnSpc>
              <a:spcAft>
                <a:spcPts val="1200"/>
              </a:spcAft>
              <a:buNone/>
            </a:pPr>
            <a:r>
              <a:rPr lang="en-US" sz="2200" b="1" dirty="0">
                <a:solidFill>
                  <a:schemeClr val="accent2">
                    <a:lumMod val="75000"/>
                  </a:schemeClr>
                </a:solidFill>
                <a:latin typeface="Times New Roman" panose="02020603050405020304" pitchFamily="18" charset="0"/>
                <a:cs typeface="Times New Roman" panose="02020603050405020304" pitchFamily="18" charset="0"/>
              </a:rPr>
              <a:t>Systematics, Natural history and Biogeographical affinities of </a:t>
            </a:r>
            <a:r>
              <a:rPr lang="en-US" sz="2200" b="1" dirty="0" err="1">
                <a:solidFill>
                  <a:schemeClr val="accent2">
                    <a:lumMod val="75000"/>
                  </a:schemeClr>
                </a:solidFill>
                <a:latin typeface="Times New Roman" panose="02020603050405020304" pitchFamily="18" charset="0"/>
                <a:cs typeface="Times New Roman" panose="02020603050405020304" pitchFamily="18" charset="0"/>
              </a:rPr>
              <a:t>Odonate</a:t>
            </a:r>
            <a:r>
              <a:rPr lang="en-US" sz="2200" b="1" dirty="0">
                <a:solidFill>
                  <a:schemeClr val="accent2">
                    <a:lumMod val="75000"/>
                  </a:schemeClr>
                </a:solidFill>
                <a:latin typeface="Times New Roman" panose="02020603050405020304" pitchFamily="18" charset="0"/>
                <a:cs typeface="Times New Roman" panose="02020603050405020304" pitchFamily="18" charset="0"/>
              </a:rPr>
              <a:t> (Class: </a:t>
            </a:r>
            <a:r>
              <a:rPr lang="en-US" sz="2200" b="1" dirty="0" err="1">
                <a:solidFill>
                  <a:schemeClr val="accent2">
                    <a:lumMod val="75000"/>
                  </a:schemeClr>
                </a:solidFill>
                <a:latin typeface="Times New Roman" panose="02020603050405020304" pitchFamily="18" charset="0"/>
                <a:cs typeface="Times New Roman" panose="02020603050405020304" pitchFamily="18" charset="0"/>
              </a:rPr>
              <a:t>Insecta</a:t>
            </a:r>
            <a:r>
              <a:rPr lang="en-US" sz="2200" b="1" dirty="0">
                <a:solidFill>
                  <a:schemeClr val="accent2">
                    <a:lumMod val="75000"/>
                  </a:schemeClr>
                </a:solidFill>
                <a:latin typeface="Times New Roman" panose="02020603050405020304" pitchFamily="18" charset="0"/>
                <a:cs typeface="Times New Roman" panose="02020603050405020304" pitchFamily="18" charset="0"/>
              </a:rPr>
              <a:t>) of </a:t>
            </a:r>
            <a:r>
              <a:rPr lang="en-US" sz="2200" b="1" dirty="0" err="1">
                <a:solidFill>
                  <a:schemeClr val="accent2">
                    <a:lumMod val="75000"/>
                  </a:schemeClr>
                </a:solidFill>
                <a:latin typeface="Times New Roman" panose="02020603050405020304" pitchFamily="18" charset="0"/>
                <a:cs typeface="Times New Roman" panose="02020603050405020304" pitchFamily="18" charset="0"/>
              </a:rPr>
              <a:t>Similipal</a:t>
            </a:r>
            <a:r>
              <a:rPr lang="en-US" sz="2200" b="1" dirty="0">
                <a:solidFill>
                  <a:schemeClr val="accent2">
                    <a:lumMod val="75000"/>
                  </a:schemeClr>
                </a:solidFill>
                <a:latin typeface="Times New Roman" panose="02020603050405020304" pitchFamily="18" charset="0"/>
                <a:cs typeface="Times New Roman" panose="02020603050405020304" pitchFamily="18" charset="0"/>
              </a:rPr>
              <a:t> Biosphere Reserve, Orissa</a:t>
            </a:r>
            <a:endParaRPr lang="en-US" sz="1900" b="1" dirty="0">
              <a:solidFill>
                <a:schemeClr val="accent2">
                  <a:lumMod val="75000"/>
                </a:schemeClr>
              </a:solidFill>
              <a:latin typeface="Times New Roman" panose="02020603050405020304" pitchFamily="18" charset="0"/>
              <a:cs typeface="Times New Roman" panose="02020603050405020304" pitchFamily="18" charset="0"/>
            </a:endParaRPr>
          </a:p>
          <a:p>
            <a:pPr>
              <a:lnSpc>
                <a:spcPct val="100000"/>
              </a:lnSpc>
              <a:spcAft>
                <a:spcPts val="1200"/>
              </a:spcAft>
            </a:pPr>
            <a:r>
              <a:rPr lang="en-US" sz="2600" dirty="0"/>
              <a:t>2017-</a:t>
            </a:r>
            <a:r>
              <a:rPr lang="en-US" sz="2600" b="1" dirty="0"/>
              <a:t>Hari Sankar Upadhyay</a:t>
            </a:r>
            <a:r>
              <a:rPr lang="en-US" sz="2600" dirty="0"/>
              <a:t>, IFS- Prof. S. K. Dutta and Prof. H. K. </a:t>
            </a:r>
            <a:r>
              <a:rPr lang="en-US" sz="2600" dirty="0" err="1"/>
              <a:t>Sahu</a:t>
            </a:r>
            <a:endParaRPr lang="en-US" sz="2600" dirty="0"/>
          </a:p>
          <a:p>
            <a:pPr marL="0" indent="0">
              <a:lnSpc>
                <a:spcPct val="100000"/>
              </a:lnSpc>
              <a:spcAft>
                <a:spcPts val="1200"/>
              </a:spcAft>
              <a:buNone/>
            </a:pPr>
            <a:r>
              <a:rPr lang="en-US" sz="2200" b="1" dirty="0">
                <a:solidFill>
                  <a:schemeClr val="accent2">
                    <a:lumMod val="75000"/>
                  </a:schemeClr>
                </a:solidFill>
                <a:effectLst/>
                <a:latin typeface="Times New Roman" panose="02020603050405020304" pitchFamily="18" charset="0"/>
                <a:ea typeface="Times New Roman" panose="02020603050405020304" pitchFamily="18" charset="0"/>
              </a:rPr>
              <a:t>Distribution, density and status of sympatric ungulate species of </a:t>
            </a:r>
            <a:r>
              <a:rPr lang="en-US" sz="2200" b="1" dirty="0" err="1">
                <a:solidFill>
                  <a:schemeClr val="accent2">
                    <a:lumMod val="75000"/>
                  </a:schemeClr>
                </a:solidFill>
                <a:effectLst/>
                <a:latin typeface="Times New Roman" panose="02020603050405020304" pitchFamily="18" charset="0"/>
                <a:ea typeface="Times New Roman" panose="02020603050405020304" pitchFamily="18" charset="0"/>
              </a:rPr>
              <a:t>Similipal</a:t>
            </a:r>
            <a:r>
              <a:rPr lang="en-US" sz="2200" b="1" dirty="0">
                <a:solidFill>
                  <a:schemeClr val="accent2">
                    <a:lumMod val="75000"/>
                  </a:schemeClr>
                </a:solidFill>
                <a:effectLst/>
                <a:latin typeface="Times New Roman" panose="02020603050405020304" pitchFamily="18" charset="0"/>
                <a:ea typeface="Times New Roman" panose="02020603050405020304" pitchFamily="18" charset="0"/>
              </a:rPr>
              <a:t> Tiger Reserve in relation to Tiger occupancy.</a:t>
            </a:r>
            <a:endParaRPr lang="en-IN" sz="2200" b="1" dirty="0">
              <a:solidFill>
                <a:schemeClr val="accent2">
                  <a:lumMod val="75000"/>
                </a:schemeClr>
              </a:solidFill>
              <a:effectLst/>
              <a:latin typeface="Times New Roman" panose="02020603050405020304" pitchFamily="18" charset="0"/>
              <a:ea typeface="Times New Roman" panose="02020603050405020304" pitchFamily="18" charset="0"/>
            </a:endParaRPr>
          </a:p>
          <a:p>
            <a:pPr>
              <a:lnSpc>
                <a:spcPct val="100000"/>
              </a:lnSpc>
              <a:spcAft>
                <a:spcPts val="1200"/>
              </a:spcAft>
            </a:pPr>
            <a:endParaRPr lang="en-IN" sz="2000" dirty="0"/>
          </a:p>
        </p:txBody>
      </p:sp>
    </p:spTree>
    <p:extLst>
      <p:ext uri="{BB962C8B-B14F-4D97-AF65-F5344CB8AC3E}">
        <p14:creationId xmlns:p14="http://schemas.microsoft.com/office/powerpoint/2010/main" val="3077636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47AB0-85BF-9165-BB3E-AC04A941DF63}"/>
              </a:ext>
            </a:extLst>
          </p:cNvPr>
          <p:cNvSpPr>
            <a:spLocks noGrp="1"/>
          </p:cNvSpPr>
          <p:nvPr>
            <p:ph type="title"/>
          </p:nvPr>
        </p:nvSpPr>
        <p:spPr>
          <a:xfrm>
            <a:off x="838200" y="213297"/>
            <a:ext cx="10515600" cy="1325563"/>
          </a:xfrm>
        </p:spPr>
        <p:txBody>
          <a:bodyPr>
            <a:normAutofit/>
          </a:bodyPr>
          <a:lstStyle/>
          <a:p>
            <a:pPr algn="ctr"/>
            <a:r>
              <a:rPr lang="en-IN" sz="3600"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t>Remarkable publications on </a:t>
            </a:r>
            <a:r>
              <a:rPr lang="en-IN" sz="3600" dirty="0" err="1">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t>Similipal</a:t>
            </a:r>
            <a:r>
              <a:rPr lang="en-IN" sz="3600"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t> by faculty of MSCBU</a:t>
            </a:r>
          </a:p>
        </p:txBody>
      </p:sp>
      <p:pic>
        <p:nvPicPr>
          <p:cNvPr id="5" name="Picture 4">
            <a:extLst>
              <a:ext uri="{FF2B5EF4-FFF2-40B4-BE49-F238E27FC236}">
                <a16:creationId xmlns:a16="http://schemas.microsoft.com/office/drawing/2014/main" id="{5380CE1C-7872-CA34-ACA4-63F7886EE4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104" y="1412351"/>
            <a:ext cx="3381756" cy="5162778"/>
          </a:xfrm>
          <a:prstGeom prst="rect">
            <a:avLst/>
          </a:prstGeom>
        </p:spPr>
      </p:pic>
      <p:pic>
        <p:nvPicPr>
          <p:cNvPr id="4" name="Picture 3">
            <a:extLst>
              <a:ext uri="{FF2B5EF4-FFF2-40B4-BE49-F238E27FC236}">
                <a16:creationId xmlns:a16="http://schemas.microsoft.com/office/drawing/2014/main" id="{10057501-594A-ED97-F895-0E9C5E85F480}"/>
              </a:ext>
            </a:extLst>
          </p:cNvPr>
          <p:cNvPicPr>
            <a:picLocks noChangeAspect="1"/>
          </p:cNvPicPr>
          <p:nvPr/>
        </p:nvPicPr>
        <p:blipFill rotWithShape="1">
          <a:blip r:embed="rId3">
            <a:extLst>
              <a:ext uri="{28A0092B-C50C-407E-A947-70E740481C1C}">
                <a14:useLocalDpi xmlns:a14="http://schemas.microsoft.com/office/drawing/2010/main" val="0"/>
              </a:ext>
            </a:extLst>
          </a:blip>
          <a:srcRect l="2410" t="3110" r="2738"/>
          <a:stretch/>
        </p:blipFill>
        <p:spPr>
          <a:xfrm>
            <a:off x="4235204" y="1423926"/>
            <a:ext cx="3721592" cy="5151203"/>
          </a:xfrm>
          <a:prstGeom prst="rect">
            <a:avLst/>
          </a:prstGeom>
        </p:spPr>
      </p:pic>
      <p:pic>
        <p:nvPicPr>
          <p:cNvPr id="7" name="Picture 6">
            <a:extLst>
              <a:ext uri="{FF2B5EF4-FFF2-40B4-BE49-F238E27FC236}">
                <a16:creationId xmlns:a16="http://schemas.microsoft.com/office/drawing/2014/main" id="{F820A34A-C3A7-F254-E8FF-10432B8A2EAF}"/>
              </a:ext>
            </a:extLst>
          </p:cNvPr>
          <p:cNvPicPr>
            <a:picLocks noChangeAspect="1"/>
          </p:cNvPicPr>
          <p:nvPr/>
        </p:nvPicPr>
        <p:blipFill rotWithShape="1">
          <a:blip r:embed="rId4">
            <a:extLst>
              <a:ext uri="{28A0092B-C50C-407E-A947-70E740481C1C}">
                <a14:useLocalDpi xmlns:a14="http://schemas.microsoft.com/office/drawing/2010/main" val="0"/>
              </a:ext>
            </a:extLst>
          </a:blip>
          <a:srcRect l="1740" t="3110" r="6779" b="17102"/>
          <a:stretch/>
        </p:blipFill>
        <p:spPr>
          <a:xfrm>
            <a:off x="8174140" y="1386114"/>
            <a:ext cx="3344915" cy="5189016"/>
          </a:xfrm>
          <a:prstGeom prst="rect">
            <a:avLst/>
          </a:prstGeom>
        </p:spPr>
      </p:pic>
    </p:spTree>
    <p:extLst>
      <p:ext uri="{BB962C8B-B14F-4D97-AF65-F5344CB8AC3E}">
        <p14:creationId xmlns:p14="http://schemas.microsoft.com/office/powerpoint/2010/main" val="2673681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14FA4-6E15-4523-E10A-D4FC979AEEE8}"/>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FFD6E4AC-67AA-290A-FA8D-AE0167DB96D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979" t="5555" r="11152" b="22494"/>
          <a:stretch/>
        </p:blipFill>
        <p:spPr>
          <a:xfrm>
            <a:off x="6649279" y="284526"/>
            <a:ext cx="4271812" cy="6438378"/>
          </a:xfrm>
        </p:spPr>
      </p:pic>
      <p:pic>
        <p:nvPicPr>
          <p:cNvPr id="7" name="Picture 6">
            <a:extLst>
              <a:ext uri="{FF2B5EF4-FFF2-40B4-BE49-F238E27FC236}">
                <a16:creationId xmlns:a16="http://schemas.microsoft.com/office/drawing/2014/main" id="{D35C357E-2180-80B8-D2F1-8F86650F4B7E}"/>
              </a:ext>
            </a:extLst>
          </p:cNvPr>
          <p:cNvPicPr>
            <a:picLocks noChangeAspect="1"/>
          </p:cNvPicPr>
          <p:nvPr/>
        </p:nvPicPr>
        <p:blipFill rotWithShape="1">
          <a:blip r:embed="rId3">
            <a:extLst>
              <a:ext uri="{28A0092B-C50C-407E-A947-70E740481C1C}">
                <a14:useLocalDpi xmlns:a14="http://schemas.microsoft.com/office/drawing/2010/main" val="0"/>
              </a:ext>
            </a:extLst>
          </a:blip>
          <a:srcRect l="8924" t="13662" r="12751" b="17063"/>
          <a:stretch/>
        </p:blipFill>
        <p:spPr>
          <a:xfrm>
            <a:off x="1838738" y="284526"/>
            <a:ext cx="4149233" cy="6524123"/>
          </a:xfrm>
          <a:prstGeom prst="rect">
            <a:avLst/>
          </a:prstGeom>
        </p:spPr>
      </p:pic>
    </p:spTree>
    <p:extLst>
      <p:ext uri="{BB962C8B-B14F-4D97-AF65-F5344CB8AC3E}">
        <p14:creationId xmlns:p14="http://schemas.microsoft.com/office/powerpoint/2010/main" val="3376993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B0BDE-BD10-7C91-F9CF-FB5E72ECCA37}"/>
              </a:ext>
            </a:extLst>
          </p:cNvPr>
          <p:cNvSpPr>
            <a:spLocks noGrp="1"/>
          </p:cNvSpPr>
          <p:nvPr>
            <p:ph type="title"/>
          </p:nvPr>
        </p:nvSpPr>
        <p:spPr/>
        <p:txBody>
          <a:bodyPr/>
          <a:lstStyle/>
          <a:p>
            <a:r>
              <a:rPr lang="en-IN"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t>Research Publications-&gt;100 </a:t>
            </a:r>
          </a:p>
        </p:txBody>
      </p:sp>
      <p:sp>
        <p:nvSpPr>
          <p:cNvPr id="3" name="Content Placeholder 2">
            <a:extLst>
              <a:ext uri="{FF2B5EF4-FFF2-40B4-BE49-F238E27FC236}">
                <a16:creationId xmlns:a16="http://schemas.microsoft.com/office/drawing/2014/main" id="{0619913F-C798-1D35-630D-9D058FF076C8}"/>
              </a:ext>
            </a:extLst>
          </p:cNvPr>
          <p:cNvSpPr>
            <a:spLocks noGrp="1"/>
          </p:cNvSpPr>
          <p:nvPr>
            <p:ph idx="1"/>
          </p:nvPr>
        </p:nvSpPr>
        <p:spPr/>
        <p:txBody>
          <a:bodyPr>
            <a:normAutofit fontScale="85000" lnSpcReduction="20000"/>
          </a:bodyPr>
          <a:lstStyle/>
          <a:p>
            <a:r>
              <a:rPr lang="en-IN" dirty="0"/>
              <a:t>Animal Diversity- 25</a:t>
            </a:r>
          </a:p>
          <a:p>
            <a:r>
              <a:rPr lang="en-IN" dirty="0"/>
              <a:t>Plant Diversity-15</a:t>
            </a:r>
          </a:p>
          <a:p>
            <a:r>
              <a:rPr lang="en-IN" dirty="0"/>
              <a:t>Microbial diversity-02</a:t>
            </a:r>
          </a:p>
          <a:p>
            <a:r>
              <a:rPr lang="en-IN" dirty="0"/>
              <a:t>Mushroom diversity-10</a:t>
            </a:r>
          </a:p>
          <a:p>
            <a:r>
              <a:rPr lang="en-IN" dirty="0"/>
              <a:t>Lichen diversity-</a:t>
            </a:r>
          </a:p>
          <a:p>
            <a:r>
              <a:rPr lang="en-IN" dirty="0"/>
              <a:t>Fern diversity-</a:t>
            </a:r>
          </a:p>
          <a:p>
            <a:r>
              <a:rPr lang="en-IN" dirty="0"/>
              <a:t>Medicinal plant diversity-23</a:t>
            </a:r>
          </a:p>
          <a:p>
            <a:r>
              <a:rPr lang="en-IN" dirty="0"/>
              <a:t>Ecology- 15</a:t>
            </a:r>
          </a:p>
          <a:p>
            <a:r>
              <a:rPr lang="en-IN" dirty="0"/>
              <a:t>Ethnopharmacological properties of plants and animals-18</a:t>
            </a:r>
          </a:p>
          <a:p>
            <a:r>
              <a:rPr lang="en-IN" dirty="0"/>
              <a:t>NTFP’s-2</a:t>
            </a:r>
          </a:p>
          <a:p>
            <a:r>
              <a:rPr lang="en-IN" dirty="0"/>
              <a:t>Social Work- 2</a:t>
            </a:r>
          </a:p>
        </p:txBody>
      </p:sp>
    </p:spTree>
    <p:extLst>
      <p:ext uri="{BB962C8B-B14F-4D97-AF65-F5344CB8AC3E}">
        <p14:creationId xmlns:p14="http://schemas.microsoft.com/office/powerpoint/2010/main" val="335210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7DEBC-6EEF-5053-2EB6-3A271DCA245B}"/>
              </a:ext>
            </a:extLst>
          </p:cNvPr>
          <p:cNvSpPr>
            <a:spLocks noGrp="1"/>
          </p:cNvSpPr>
          <p:nvPr>
            <p:ph type="title"/>
          </p:nvPr>
        </p:nvSpPr>
        <p:spPr>
          <a:xfrm>
            <a:off x="838200" y="2929928"/>
            <a:ext cx="10515600" cy="497523"/>
          </a:xfrm>
        </p:spPr>
        <p:txBody>
          <a:bodyPr>
            <a:noAutofit/>
          </a:bodyPr>
          <a:lstStyle/>
          <a:p>
            <a:pPr algn="ctr"/>
            <a:r>
              <a:rPr lang="en-IN" sz="7200" dirty="0">
                <a:latin typeface="Amasis MT Pro Black" panose="02040A04050005020304" pitchFamily="18" charset="0"/>
              </a:rPr>
              <a:t>Books</a:t>
            </a:r>
            <a:r>
              <a:rPr lang="en-IN" sz="5400" dirty="0">
                <a:latin typeface="Amasis MT Pro Black" panose="02040A04050005020304" pitchFamily="18" charset="0"/>
              </a:rPr>
              <a:t> </a:t>
            </a:r>
            <a:br>
              <a:rPr lang="en-IN" sz="5400" dirty="0">
                <a:latin typeface="Amasis MT Pro Black" panose="02040A04050005020304" pitchFamily="18" charset="0"/>
              </a:rPr>
            </a:br>
            <a:r>
              <a:rPr lang="en-IN" dirty="0">
                <a:latin typeface="Amasis MT Pro Black" panose="02040A04050005020304" pitchFamily="18" charset="0"/>
              </a:rPr>
              <a:t>published</a:t>
            </a:r>
            <a:br>
              <a:rPr lang="en-IN" dirty="0">
                <a:latin typeface="Amasis MT Pro Black" panose="02040A04050005020304" pitchFamily="18" charset="0"/>
              </a:rPr>
            </a:br>
            <a:endParaRPr lang="en-IN" sz="5400" dirty="0">
              <a:latin typeface="Amasis MT Pro Black" panose="02040A04050005020304" pitchFamily="18" charset="0"/>
            </a:endParaRPr>
          </a:p>
        </p:txBody>
      </p:sp>
      <p:pic>
        <p:nvPicPr>
          <p:cNvPr id="4" name="Picture 3">
            <a:extLst>
              <a:ext uri="{FF2B5EF4-FFF2-40B4-BE49-F238E27FC236}">
                <a16:creationId xmlns:a16="http://schemas.microsoft.com/office/drawing/2014/main" id="{1A04C54E-AB84-9179-F1CB-A8174B52049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183" t="4873" r="28626" b="7970"/>
          <a:stretch/>
        </p:blipFill>
        <p:spPr bwMode="auto">
          <a:xfrm rot="5400000">
            <a:off x="-413732" y="426487"/>
            <a:ext cx="3099704" cy="2246730"/>
          </a:xfrm>
          <a:prstGeom prst="rect">
            <a:avLst/>
          </a:prstGeom>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CCD04183-226D-5A1C-1C96-BF226D5B9BE9}"/>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9852" r="18029"/>
          <a:stretch/>
        </p:blipFill>
        <p:spPr bwMode="auto">
          <a:xfrm rot="5400000">
            <a:off x="1678037" y="581448"/>
            <a:ext cx="3099704" cy="1936808"/>
          </a:xfrm>
          <a:prstGeom prst="rect">
            <a:avLst/>
          </a:prstGeom>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50498A9E-005A-D6DD-71B7-6C357CD66EF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908" t="8661" r="3824" b="24975"/>
          <a:stretch/>
        </p:blipFill>
        <p:spPr bwMode="auto">
          <a:xfrm>
            <a:off x="7858125" y="19841"/>
            <a:ext cx="2370795" cy="3099704"/>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BD817FB6-8BA2-F079-4D12-131F05E4685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rcRect b="15135"/>
          <a:stretch/>
        </p:blipFill>
        <p:spPr bwMode="auto">
          <a:xfrm>
            <a:off x="10124901" y="10108"/>
            <a:ext cx="2067099" cy="3119171"/>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A3E85B31-2988-A9CB-F073-FD1B25AE0C23}"/>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11524" t="6303" r="23015"/>
          <a:stretch/>
        </p:blipFill>
        <p:spPr bwMode="auto">
          <a:xfrm rot="5400000">
            <a:off x="1535979" y="4120888"/>
            <a:ext cx="3286500" cy="2119486"/>
          </a:xfrm>
          <a:prstGeom prst="rect">
            <a:avLst/>
          </a:prstGeom>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4986DF9D-59F7-2DDF-BC9D-551780EF16FC}"/>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6030" t="1956" r="19477" b="3392"/>
          <a:stretch/>
        </p:blipFill>
        <p:spPr bwMode="auto">
          <a:xfrm rot="5400000">
            <a:off x="-556356" y="4093737"/>
            <a:ext cx="3286500" cy="2173788"/>
          </a:xfrm>
          <a:prstGeom prst="rect">
            <a:avLst/>
          </a:prstGeom>
          <a:ln>
            <a:noFill/>
          </a:ln>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BE149D91-5CA2-EDE1-34D6-F0ED6D584EF3}"/>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8173" t="2503" r="20436" b="11333"/>
          <a:stretch/>
        </p:blipFill>
        <p:spPr bwMode="auto">
          <a:xfrm rot="5400000">
            <a:off x="7334203" y="4024534"/>
            <a:ext cx="3418641" cy="2162755"/>
          </a:xfrm>
          <a:prstGeom prst="rect">
            <a:avLst/>
          </a:prstGeom>
          <a:ln>
            <a:noFill/>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CF49C3B0-EEB1-4879-E1C5-5D594BFBCA1B}"/>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2821" t="6930" r="21038" b="5293"/>
          <a:stretch/>
        </p:blipFill>
        <p:spPr bwMode="auto">
          <a:xfrm rot="5400000">
            <a:off x="9442658" y="4111243"/>
            <a:ext cx="3394881" cy="203039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3479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73D16-F7B8-3E22-22E9-783B8C5E17E9}"/>
              </a:ext>
            </a:extLst>
          </p:cNvPr>
          <p:cNvSpPr>
            <a:spLocks noGrp="1"/>
          </p:cNvSpPr>
          <p:nvPr>
            <p:ph type="title"/>
          </p:nvPr>
        </p:nvSpPr>
        <p:spPr/>
        <p:txBody>
          <a:bodyPr/>
          <a:lstStyle/>
          <a:p>
            <a:pPr algn="ctr"/>
            <a:r>
              <a:rPr lang="en-IN"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t>Seminars/Workshops/Training programmes Organized</a:t>
            </a:r>
          </a:p>
        </p:txBody>
      </p:sp>
      <p:sp>
        <p:nvSpPr>
          <p:cNvPr id="4" name="TextBox 3">
            <a:extLst>
              <a:ext uri="{FF2B5EF4-FFF2-40B4-BE49-F238E27FC236}">
                <a16:creationId xmlns:a16="http://schemas.microsoft.com/office/drawing/2014/main" id="{5A5C43C1-D6F5-DA90-2299-0F351FE21D34}"/>
              </a:ext>
            </a:extLst>
          </p:cNvPr>
          <p:cNvSpPr txBox="1"/>
          <p:nvPr/>
        </p:nvSpPr>
        <p:spPr>
          <a:xfrm>
            <a:off x="646043" y="1801347"/>
            <a:ext cx="10707757" cy="4802790"/>
          </a:xfrm>
          <a:prstGeom prst="rect">
            <a:avLst/>
          </a:prstGeom>
          <a:noFill/>
        </p:spPr>
        <p:txBody>
          <a:bodyPr wrap="square">
            <a:spAutoFit/>
          </a:bodyPr>
          <a:lstStyle/>
          <a:p>
            <a:pPr marL="342900" lvl="0" indent="-342900" algn="just">
              <a:lnSpc>
                <a:spcPct val="115000"/>
              </a:lnSpc>
              <a:spcAft>
                <a:spcPts val="1000"/>
              </a:spcAft>
              <a:buFont typeface="+mj-lt"/>
              <a:buAutoNum type="arabicPeriod"/>
            </a:pP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National Seminar on “</a:t>
            </a:r>
            <a:r>
              <a:rPr lang="en-IN" sz="2000" b="1" dirty="0" err="1">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Similipal</a:t>
            </a:r>
            <a:r>
              <a:rPr lang="en-IN" sz="2000" b="1"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 Communities, Biodiversity and Conservation</a:t>
            </a: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 organised by Centre for </a:t>
            </a:r>
            <a:r>
              <a:rPr lang="en-IN" sz="2000" dirty="0" err="1">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Similipal</a:t>
            </a: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 Studies (CSS), Maharaja Sriram Chandra Bhanja Deo University, Baripada in collaboration with </a:t>
            </a:r>
            <a:r>
              <a:rPr lang="en-IN" sz="2000" dirty="0" err="1">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Similipal</a:t>
            </a: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 Tiger Reserve, Forest Department, Govt of Odisha during 20</a:t>
            </a:r>
            <a:r>
              <a:rPr lang="en-IN" sz="2000" baseline="30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th</a:t>
            </a: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-21</a:t>
            </a:r>
            <a:r>
              <a:rPr lang="en-IN" sz="2000" baseline="30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st</a:t>
            </a: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 December, 2021.</a:t>
            </a:r>
            <a:endParaRPr lang="en-IN" dirty="0">
              <a:effectLst/>
              <a:latin typeface="Bodoni MT" panose="02070603080606020203"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1000"/>
              </a:spcAft>
              <a:buFont typeface="+mj-lt"/>
              <a:buAutoNum type="arabicPeriod"/>
            </a:pP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National Seminar on “</a:t>
            </a:r>
            <a:r>
              <a:rPr lang="en-IN" sz="2000" b="1"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Participation of Indigenous Tribes in Biodiversity Conservation</a:t>
            </a: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 Organized by </a:t>
            </a:r>
            <a:r>
              <a:rPr lang="en-IN" sz="2000" dirty="0" err="1">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Center</a:t>
            </a: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 of </a:t>
            </a:r>
            <a:r>
              <a:rPr lang="en-IN" sz="2000" dirty="0" err="1">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Similipal</a:t>
            </a: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 Studies (CSS) in collaboration with Dept of Anthropology &amp; Tribal Studies (ATS), North Orissa University during 21</a:t>
            </a:r>
            <a:r>
              <a:rPr lang="en-IN" sz="2000" baseline="30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st</a:t>
            </a: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 and 22</a:t>
            </a:r>
            <a:r>
              <a:rPr lang="en-IN" sz="2000" baseline="30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nd</a:t>
            </a: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 January, 2019.</a:t>
            </a:r>
            <a:endParaRPr lang="en-IN" dirty="0">
              <a:effectLst/>
              <a:latin typeface="Bodoni MT" panose="02070603080606020203"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1000"/>
              </a:spcAft>
              <a:buFont typeface="+mj-lt"/>
              <a:buAutoNum type="arabicPeriod"/>
            </a:pP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National Seminar on “</a:t>
            </a:r>
            <a:r>
              <a:rPr lang="en-IN" sz="2000" b="1"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Biodiversity Conservation and Livelihood Management of </a:t>
            </a:r>
            <a:r>
              <a:rPr lang="en-IN" sz="2000" b="1" dirty="0" err="1">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Similipal</a:t>
            </a:r>
            <a:r>
              <a:rPr lang="en-IN" sz="2000" b="1"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 Biosphere Reserve</a:t>
            </a: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a:t>
            </a:r>
            <a:r>
              <a:rPr lang="en-IN" sz="2000" i="1"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 </a:t>
            </a: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organised by Centre for </a:t>
            </a:r>
            <a:r>
              <a:rPr lang="en-IN" sz="2000" dirty="0" err="1">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Similipal</a:t>
            </a: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 Studies (CSS) during March, 29-30, 2017.</a:t>
            </a:r>
            <a:endParaRPr lang="en-IN" dirty="0">
              <a:effectLst/>
              <a:latin typeface="Bodoni MT" panose="02070603080606020203"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1000"/>
              </a:spcAft>
              <a:buFont typeface="+mj-lt"/>
              <a:buAutoNum type="arabicPeriod"/>
            </a:pP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National seminar on</a:t>
            </a:r>
            <a:r>
              <a:rPr lang="en-IN" sz="2000" b="1"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 “Biodiversity of </a:t>
            </a:r>
            <a:r>
              <a:rPr lang="en-IN" sz="2000" b="1" dirty="0" err="1">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Similipal</a:t>
            </a:r>
            <a:r>
              <a:rPr lang="en-IN" sz="2000" b="1"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 and Bird Watching” </a:t>
            </a: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organised by organised by Centre for </a:t>
            </a:r>
            <a:r>
              <a:rPr lang="en-IN" sz="2000" dirty="0" err="1">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Similipal</a:t>
            </a:r>
            <a:r>
              <a:rPr lang="en-IN" sz="2000" dirty="0">
                <a:solidFill>
                  <a:srgbClr val="000000"/>
                </a:solidFill>
                <a:effectLst/>
                <a:latin typeface="Bodoni MT" panose="02070603080606020203" pitchFamily="18" charset="0"/>
                <a:ea typeface="Times New Roman" panose="02020603050405020304" pitchFamily="18" charset="0"/>
                <a:cs typeface="Times New Roman" panose="02020603050405020304" pitchFamily="18" charset="0"/>
              </a:rPr>
              <a:t> Studies (CSS) during March, 28-29, 2017.</a:t>
            </a:r>
          </a:p>
          <a:p>
            <a:pPr marL="342900" lvl="0" indent="-342900" algn="just">
              <a:lnSpc>
                <a:spcPct val="115000"/>
              </a:lnSpc>
              <a:spcAft>
                <a:spcPts val="1000"/>
              </a:spcAft>
              <a:buFont typeface="+mj-lt"/>
              <a:buAutoNum type="arabicPeriod"/>
            </a:pPr>
            <a:r>
              <a:rPr lang="en-IN" sz="2000" dirty="0">
                <a:solidFill>
                  <a:srgbClr val="000000"/>
                </a:solidFill>
                <a:latin typeface="Bodoni MT" panose="02070603080606020203" pitchFamily="18" charset="0"/>
                <a:ea typeface="Times New Roman" panose="02020603050405020304" pitchFamily="18" charset="0"/>
                <a:cs typeface="Times New Roman" panose="02020603050405020304" pitchFamily="18" charset="0"/>
              </a:rPr>
              <a:t>2 day Workshop</a:t>
            </a:r>
            <a:endParaRPr lang="en-IN" dirty="0">
              <a:effectLst/>
              <a:latin typeface="Bodoni MT" panose="020706030806060202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6865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AEEE0-5A00-E231-E48C-9AB90877F75B}"/>
              </a:ext>
            </a:extLst>
          </p:cNvPr>
          <p:cNvSpPr>
            <a:spLocks noGrp="1"/>
          </p:cNvSpPr>
          <p:nvPr>
            <p:ph type="title"/>
          </p:nvPr>
        </p:nvSpPr>
        <p:spPr>
          <a:xfrm>
            <a:off x="0" y="298175"/>
            <a:ext cx="12192000" cy="668545"/>
          </a:xfrm>
        </p:spPr>
        <p:txBody>
          <a:bodyPr>
            <a:noAutofit/>
          </a:bodyPr>
          <a:lstStyle/>
          <a:p>
            <a:pPr algn="ctr"/>
            <a:r>
              <a:rPr lang="en-IN" sz="3200"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t>Nearly 50% faculty members involved in CSS activities</a:t>
            </a:r>
          </a:p>
        </p:txBody>
      </p:sp>
      <p:sp>
        <p:nvSpPr>
          <p:cNvPr id="3" name="Content Placeholder 2">
            <a:extLst>
              <a:ext uri="{FF2B5EF4-FFF2-40B4-BE49-F238E27FC236}">
                <a16:creationId xmlns:a16="http://schemas.microsoft.com/office/drawing/2014/main" id="{0E0D3AE4-9068-DB61-FE7A-AE087AC077B9}"/>
              </a:ext>
            </a:extLst>
          </p:cNvPr>
          <p:cNvSpPr>
            <a:spLocks noGrp="1"/>
          </p:cNvSpPr>
          <p:nvPr>
            <p:ph idx="1"/>
          </p:nvPr>
        </p:nvSpPr>
        <p:spPr>
          <a:xfrm>
            <a:off x="838200" y="1133062"/>
            <a:ext cx="10515600" cy="5406886"/>
          </a:xfrm>
        </p:spPr>
        <p:txBody>
          <a:bodyPr>
            <a:normAutofit lnSpcReduction="10000"/>
          </a:bodyPr>
          <a:lstStyle/>
          <a:p>
            <a:pPr marL="0" indent="0">
              <a:spcBef>
                <a:spcPts val="0"/>
              </a:spcBef>
              <a:buNone/>
            </a:pPr>
            <a:r>
              <a:rPr lang="en-IN" sz="2400" b="1" dirty="0"/>
              <a:t>Anthropology and Tribal Studies</a:t>
            </a:r>
          </a:p>
          <a:p>
            <a:pPr marL="0" indent="0">
              <a:spcBef>
                <a:spcPts val="0"/>
              </a:spcBef>
              <a:buNone/>
            </a:pPr>
            <a:r>
              <a:rPr lang="en-IN" sz="2400" dirty="0">
                <a:solidFill>
                  <a:schemeClr val="accent6">
                    <a:lumMod val="75000"/>
                  </a:schemeClr>
                </a:solidFill>
              </a:rPr>
              <a:t>Dr B. K. </a:t>
            </a:r>
            <a:r>
              <a:rPr lang="en-IN" sz="2400" dirty="0" err="1">
                <a:solidFill>
                  <a:schemeClr val="accent6">
                    <a:lumMod val="75000"/>
                  </a:schemeClr>
                </a:solidFill>
              </a:rPr>
              <a:t>Mohanta</a:t>
            </a:r>
            <a:r>
              <a:rPr lang="en-IN" sz="2400" dirty="0">
                <a:solidFill>
                  <a:schemeClr val="accent6">
                    <a:lumMod val="75000"/>
                  </a:schemeClr>
                </a:solidFill>
              </a:rPr>
              <a:t>, Dr M. Goswami, Dr P. Kar, Dr B. </a:t>
            </a:r>
            <a:r>
              <a:rPr lang="en-IN" sz="2400" dirty="0" err="1">
                <a:solidFill>
                  <a:schemeClr val="accent6">
                    <a:lumMod val="75000"/>
                  </a:schemeClr>
                </a:solidFill>
              </a:rPr>
              <a:t>Sabar</a:t>
            </a:r>
            <a:r>
              <a:rPr lang="en-IN" sz="2400" dirty="0">
                <a:solidFill>
                  <a:schemeClr val="accent6">
                    <a:lumMod val="75000"/>
                  </a:schemeClr>
                </a:solidFill>
              </a:rPr>
              <a:t>, Dr L. Sahoo</a:t>
            </a:r>
          </a:p>
          <a:p>
            <a:pPr marL="0" indent="0">
              <a:spcBef>
                <a:spcPts val="0"/>
              </a:spcBef>
              <a:buNone/>
            </a:pPr>
            <a:r>
              <a:rPr lang="en-IN" sz="2400" b="1" dirty="0"/>
              <a:t>Biotechnology</a:t>
            </a:r>
          </a:p>
          <a:p>
            <a:pPr marL="0" indent="0">
              <a:spcBef>
                <a:spcPts val="0"/>
              </a:spcBef>
              <a:buNone/>
            </a:pPr>
            <a:r>
              <a:rPr lang="en-IN" sz="2400" dirty="0">
                <a:solidFill>
                  <a:schemeClr val="accent6">
                    <a:lumMod val="75000"/>
                  </a:schemeClr>
                </a:solidFill>
              </a:rPr>
              <a:t>Prof. H. N. </a:t>
            </a:r>
            <a:r>
              <a:rPr lang="en-IN" sz="2400" dirty="0" err="1">
                <a:solidFill>
                  <a:schemeClr val="accent6">
                    <a:lumMod val="75000"/>
                  </a:schemeClr>
                </a:solidFill>
              </a:rPr>
              <a:t>Thatoi</a:t>
            </a:r>
            <a:r>
              <a:rPr lang="en-IN" sz="2400" dirty="0">
                <a:solidFill>
                  <a:schemeClr val="accent6">
                    <a:lumMod val="75000"/>
                  </a:schemeClr>
                </a:solidFill>
              </a:rPr>
              <a:t>, Dr B. Rath</a:t>
            </a:r>
          </a:p>
          <a:p>
            <a:pPr marL="0" indent="0">
              <a:spcBef>
                <a:spcPts val="0"/>
              </a:spcBef>
              <a:buNone/>
            </a:pPr>
            <a:r>
              <a:rPr lang="en-IN" sz="2400" b="1" dirty="0"/>
              <a:t>Botany</a:t>
            </a:r>
          </a:p>
          <a:p>
            <a:pPr marL="0" indent="0">
              <a:spcBef>
                <a:spcPts val="0"/>
              </a:spcBef>
              <a:buNone/>
            </a:pPr>
            <a:r>
              <a:rPr lang="en-IN" sz="2400" dirty="0">
                <a:solidFill>
                  <a:schemeClr val="accent6">
                    <a:lumMod val="75000"/>
                  </a:schemeClr>
                </a:solidFill>
              </a:rPr>
              <a:t>Dr K. L. Barik, Dr S. C. </a:t>
            </a:r>
            <a:r>
              <a:rPr lang="en-IN" sz="2400" dirty="0" err="1">
                <a:solidFill>
                  <a:schemeClr val="accent6">
                    <a:lumMod val="75000"/>
                  </a:schemeClr>
                </a:solidFill>
              </a:rPr>
              <a:t>Sahu</a:t>
            </a:r>
            <a:endParaRPr lang="en-IN" sz="2400" dirty="0">
              <a:solidFill>
                <a:schemeClr val="accent6">
                  <a:lumMod val="75000"/>
                </a:schemeClr>
              </a:solidFill>
            </a:endParaRPr>
          </a:p>
          <a:p>
            <a:pPr marL="0" indent="0">
              <a:spcBef>
                <a:spcPts val="0"/>
              </a:spcBef>
              <a:buNone/>
            </a:pPr>
            <a:r>
              <a:rPr lang="en-IN" sz="2400" b="1" dirty="0"/>
              <a:t>Economics</a:t>
            </a:r>
          </a:p>
          <a:p>
            <a:pPr marL="0" indent="0">
              <a:spcBef>
                <a:spcPts val="0"/>
              </a:spcBef>
              <a:buNone/>
            </a:pPr>
            <a:r>
              <a:rPr lang="en-IN" sz="2400" dirty="0">
                <a:solidFill>
                  <a:schemeClr val="accent6">
                    <a:lumMod val="75000"/>
                  </a:schemeClr>
                </a:solidFill>
              </a:rPr>
              <a:t>Dr K. K. </a:t>
            </a:r>
            <a:r>
              <a:rPr lang="en-IN" sz="2400" dirty="0" err="1">
                <a:solidFill>
                  <a:schemeClr val="accent6">
                    <a:lumMod val="75000"/>
                  </a:schemeClr>
                </a:solidFill>
              </a:rPr>
              <a:t>Sahu</a:t>
            </a:r>
            <a:r>
              <a:rPr lang="en-IN" sz="2400" dirty="0">
                <a:solidFill>
                  <a:schemeClr val="accent6">
                    <a:lumMod val="75000"/>
                  </a:schemeClr>
                </a:solidFill>
              </a:rPr>
              <a:t>, Dr P.K. Jena</a:t>
            </a:r>
          </a:p>
          <a:p>
            <a:pPr marL="0" indent="0">
              <a:spcBef>
                <a:spcPts val="0"/>
              </a:spcBef>
              <a:buNone/>
            </a:pPr>
            <a:r>
              <a:rPr lang="en-IN" sz="2400" b="1" dirty="0"/>
              <a:t>Zoology</a:t>
            </a:r>
          </a:p>
          <a:p>
            <a:pPr marL="0" indent="0">
              <a:spcBef>
                <a:spcPts val="0"/>
              </a:spcBef>
              <a:buNone/>
            </a:pPr>
            <a:r>
              <a:rPr lang="en-IN" sz="2400" dirty="0">
                <a:solidFill>
                  <a:schemeClr val="accent6">
                    <a:lumMod val="75000"/>
                  </a:schemeClr>
                </a:solidFill>
              </a:rPr>
              <a:t>Prof. H. K. </a:t>
            </a:r>
            <a:r>
              <a:rPr lang="en-IN" sz="2400" dirty="0" err="1">
                <a:solidFill>
                  <a:schemeClr val="accent6">
                    <a:lumMod val="75000"/>
                  </a:schemeClr>
                </a:solidFill>
              </a:rPr>
              <a:t>Sahu</a:t>
            </a:r>
            <a:r>
              <a:rPr lang="en-IN" sz="2400" dirty="0">
                <a:solidFill>
                  <a:schemeClr val="accent6">
                    <a:lumMod val="75000"/>
                  </a:schemeClr>
                </a:solidFill>
              </a:rPr>
              <a:t>, Dr P. </a:t>
            </a:r>
            <a:r>
              <a:rPr lang="en-IN" sz="2400" dirty="0" err="1">
                <a:solidFill>
                  <a:schemeClr val="accent6">
                    <a:lumMod val="75000"/>
                  </a:schemeClr>
                </a:solidFill>
              </a:rPr>
              <a:t>Parida</a:t>
            </a:r>
            <a:r>
              <a:rPr lang="en-IN" sz="2400" dirty="0">
                <a:solidFill>
                  <a:schemeClr val="accent6">
                    <a:lumMod val="75000"/>
                  </a:schemeClr>
                </a:solidFill>
              </a:rPr>
              <a:t>, Dr P. R. </a:t>
            </a:r>
            <a:r>
              <a:rPr lang="en-IN" sz="2400" dirty="0" err="1">
                <a:solidFill>
                  <a:schemeClr val="accent6">
                    <a:lumMod val="75000"/>
                  </a:schemeClr>
                </a:solidFill>
              </a:rPr>
              <a:t>Debata</a:t>
            </a:r>
            <a:r>
              <a:rPr lang="en-IN" sz="2400" dirty="0">
                <a:solidFill>
                  <a:schemeClr val="accent6">
                    <a:lumMod val="75000"/>
                  </a:schemeClr>
                </a:solidFill>
              </a:rPr>
              <a:t>, Dr G. Mohanty</a:t>
            </a:r>
          </a:p>
          <a:p>
            <a:pPr marL="0" indent="0">
              <a:spcBef>
                <a:spcPts val="0"/>
              </a:spcBef>
              <a:buNone/>
            </a:pPr>
            <a:r>
              <a:rPr lang="en-IN" sz="2400" b="1" dirty="0"/>
              <a:t>WLBC</a:t>
            </a:r>
          </a:p>
          <a:p>
            <a:pPr marL="0" indent="0">
              <a:spcBef>
                <a:spcPts val="0"/>
              </a:spcBef>
              <a:buNone/>
            </a:pPr>
            <a:r>
              <a:rPr lang="en-IN" sz="2400" dirty="0">
                <a:solidFill>
                  <a:schemeClr val="accent6">
                    <a:lumMod val="75000"/>
                  </a:schemeClr>
                </a:solidFill>
              </a:rPr>
              <a:t>Dr S. Rout, Dr R. K. Mishra, Dr S. Rath, Dr D. Nayak, Dr A. Mallick</a:t>
            </a:r>
          </a:p>
          <a:p>
            <a:pPr marL="0" indent="0">
              <a:spcBef>
                <a:spcPts val="0"/>
              </a:spcBef>
              <a:buNone/>
            </a:pPr>
            <a:r>
              <a:rPr lang="en-IN" sz="2400" b="1" dirty="0"/>
              <a:t>Social Work</a:t>
            </a:r>
          </a:p>
          <a:p>
            <a:pPr marL="0" indent="0">
              <a:spcBef>
                <a:spcPts val="0"/>
              </a:spcBef>
              <a:buNone/>
            </a:pPr>
            <a:r>
              <a:rPr lang="en-IN" sz="2400" dirty="0">
                <a:solidFill>
                  <a:schemeClr val="accent6">
                    <a:lumMod val="75000"/>
                  </a:schemeClr>
                </a:solidFill>
              </a:rPr>
              <a:t>Mr </a:t>
            </a:r>
            <a:r>
              <a:rPr lang="en-IN" sz="2400" dirty="0" err="1">
                <a:solidFill>
                  <a:schemeClr val="accent6">
                    <a:lumMod val="75000"/>
                  </a:schemeClr>
                </a:solidFill>
              </a:rPr>
              <a:t>Suvendu</a:t>
            </a:r>
            <a:r>
              <a:rPr lang="en-IN" sz="2400" dirty="0">
                <a:solidFill>
                  <a:schemeClr val="accent6">
                    <a:lumMod val="75000"/>
                  </a:schemeClr>
                </a:solidFill>
              </a:rPr>
              <a:t> </a:t>
            </a:r>
            <a:r>
              <a:rPr lang="en-IN" sz="2400" dirty="0" err="1">
                <a:solidFill>
                  <a:schemeClr val="accent6">
                    <a:lumMod val="75000"/>
                  </a:schemeClr>
                </a:solidFill>
              </a:rPr>
              <a:t>Sathpathy</a:t>
            </a:r>
            <a:endParaRPr lang="en-IN" sz="2400" dirty="0">
              <a:solidFill>
                <a:schemeClr val="accent6">
                  <a:lumMod val="75000"/>
                </a:schemeClr>
              </a:solidFill>
            </a:endParaRPr>
          </a:p>
          <a:p>
            <a:pPr marL="0" indent="0">
              <a:spcBef>
                <a:spcPts val="0"/>
              </a:spcBef>
              <a:buNone/>
            </a:pPr>
            <a:r>
              <a:rPr lang="en-IN" sz="2400" b="1" dirty="0"/>
              <a:t>Computer Applications</a:t>
            </a:r>
          </a:p>
          <a:p>
            <a:pPr marL="0" indent="0">
              <a:spcBef>
                <a:spcPts val="0"/>
              </a:spcBef>
              <a:buNone/>
            </a:pPr>
            <a:r>
              <a:rPr lang="en-IN" sz="2400" dirty="0">
                <a:solidFill>
                  <a:schemeClr val="accent6">
                    <a:lumMod val="75000"/>
                  </a:schemeClr>
                </a:solidFill>
              </a:rPr>
              <a:t>Dr J. Mantri</a:t>
            </a:r>
          </a:p>
          <a:p>
            <a:pPr marL="0" indent="0">
              <a:spcBef>
                <a:spcPts val="0"/>
              </a:spcBef>
              <a:buNone/>
            </a:pPr>
            <a:r>
              <a:rPr lang="en-IN" sz="2400" b="1" dirty="0"/>
              <a:t>RS and GIS</a:t>
            </a:r>
          </a:p>
          <a:p>
            <a:pPr marL="0" indent="0">
              <a:spcBef>
                <a:spcPts val="0"/>
              </a:spcBef>
              <a:buNone/>
            </a:pPr>
            <a:r>
              <a:rPr lang="en-IN" sz="2400" dirty="0">
                <a:solidFill>
                  <a:schemeClr val="accent6">
                    <a:lumMod val="75000"/>
                  </a:schemeClr>
                </a:solidFill>
              </a:rPr>
              <a:t>Dr </a:t>
            </a:r>
            <a:r>
              <a:rPr lang="en-IN" sz="2400" dirty="0" err="1">
                <a:solidFill>
                  <a:schemeClr val="accent6">
                    <a:lumMod val="75000"/>
                  </a:schemeClr>
                </a:solidFill>
              </a:rPr>
              <a:t>Debabrata</a:t>
            </a:r>
            <a:r>
              <a:rPr lang="en-IN" sz="2400" dirty="0">
                <a:solidFill>
                  <a:schemeClr val="accent6">
                    <a:lumMod val="75000"/>
                  </a:schemeClr>
                </a:solidFill>
              </a:rPr>
              <a:t> Nandi</a:t>
            </a:r>
          </a:p>
          <a:p>
            <a:pPr marL="0" indent="0">
              <a:spcBef>
                <a:spcPts val="0"/>
              </a:spcBef>
              <a:buNone/>
            </a:pPr>
            <a:endParaRPr lang="en-IN" sz="2400" b="1" dirty="0"/>
          </a:p>
        </p:txBody>
      </p:sp>
    </p:spTree>
    <p:extLst>
      <p:ext uri="{BB962C8B-B14F-4D97-AF65-F5344CB8AC3E}">
        <p14:creationId xmlns:p14="http://schemas.microsoft.com/office/powerpoint/2010/main" val="439528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80520-A287-C688-D959-5C81C0DFA830}"/>
              </a:ext>
            </a:extLst>
          </p:cNvPr>
          <p:cNvSpPr>
            <a:spLocks noGrp="1"/>
          </p:cNvSpPr>
          <p:nvPr>
            <p:ph type="title"/>
          </p:nvPr>
        </p:nvSpPr>
        <p:spPr/>
        <p:txBody>
          <a:bodyPr/>
          <a:lstStyle/>
          <a:p>
            <a:pPr algn="ctr"/>
            <a:r>
              <a:rPr lang="en-IN"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t>Other activities undertaken by MSCBU regarding </a:t>
            </a:r>
            <a:r>
              <a:rPr lang="en-IN" dirty="0" err="1">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t>Similipal</a:t>
            </a:r>
            <a:endParaRPr lang="en-IN"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endParaRPr>
          </a:p>
        </p:txBody>
      </p:sp>
      <p:sp>
        <p:nvSpPr>
          <p:cNvPr id="3" name="Content Placeholder 2">
            <a:extLst>
              <a:ext uri="{FF2B5EF4-FFF2-40B4-BE49-F238E27FC236}">
                <a16:creationId xmlns:a16="http://schemas.microsoft.com/office/drawing/2014/main" id="{07848313-1EB3-DA63-78BD-A44994918E29}"/>
              </a:ext>
            </a:extLst>
          </p:cNvPr>
          <p:cNvSpPr>
            <a:spLocks noGrp="1"/>
          </p:cNvSpPr>
          <p:nvPr>
            <p:ph idx="1"/>
          </p:nvPr>
        </p:nvSpPr>
        <p:spPr/>
        <p:txBody>
          <a:bodyPr/>
          <a:lstStyle/>
          <a:p>
            <a:r>
              <a:rPr lang="en-IN" dirty="0"/>
              <a:t>NSS bureau- Forest fires</a:t>
            </a:r>
          </a:p>
          <a:p>
            <a:r>
              <a:rPr lang="en-IN" dirty="0"/>
              <a:t>Donation of Winter clothes and blankets in the villages</a:t>
            </a:r>
          </a:p>
          <a:p>
            <a:r>
              <a:rPr lang="en-IN" dirty="0"/>
              <a:t>Collaboration with BARC</a:t>
            </a:r>
          </a:p>
          <a:p>
            <a:endParaRPr lang="en-IN" dirty="0"/>
          </a:p>
        </p:txBody>
      </p:sp>
    </p:spTree>
    <p:extLst>
      <p:ext uri="{BB962C8B-B14F-4D97-AF65-F5344CB8AC3E}">
        <p14:creationId xmlns:p14="http://schemas.microsoft.com/office/powerpoint/2010/main" val="633519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E38C5-58F5-D135-7656-16456A6857AA}"/>
              </a:ext>
            </a:extLst>
          </p:cNvPr>
          <p:cNvSpPr>
            <a:spLocks noGrp="1"/>
          </p:cNvSpPr>
          <p:nvPr>
            <p:ph type="title"/>
          </p:nvPr>
        </p:nvSpPr>
        <p:spPr/>
        <p:txBody>
          <a:bodyPr/>
          <a:lstStyle/>
          <a:p>
            <a:r>
              <a:rPr lang="en-IN" dirty="0">
                <a:ln w="0"/>
                <a:solidFill>
                  <a:schemeClr val="accent1"/>
                </a:solidFill>
                <a:effectLst>
                  <a:outerShdw blurRad="38100" dist="25400" dir="5400000" algn="ctr" rotWithShape="0">
                    <a:srgbClr val="6E747A">
                      <a:alpha val="43000"/>
                    </a:srgbClr>
                  </a:outerShdw>
                </a:effectLst>
                <a:latin typeface="Amasis MT Pro Black" panose="02040A04050005020304" pitchFamily="18" charset="0"/>
              </a:rPr>
              <a:t>Future Plans</a:t>
            </a:r>
          </a:p>
        </p:txBody>
      </p:sp>
      <p:sp>
        <p:nvSpPr>
          <p:cNvPr id="3" name="Content Placeholder 2">
            <a:extLst>
              <a:ext uri="{FF2B5EF4-FFF2-40B4-BE49-F238E27FC236}">
                <a16:creationId xmlns:a16="http://schemas.microsoft.com/office/drawing/2014/main" id="{F4A834C9-0054-CF8B-0284-247B5A804175}"/>
              </a:ext>
            </a:extLst>
          </p:cNvPr>
          <p:cNvSpPr>
            <a:spLocks noGrp="1"/>
          </p:cNvSpPr>
          <p:nvPr>
            <p:ph idx="1"/>
          </p:nvPr>
        </p:nvSpPr>
        <p:spPr>
          <a:xfrm>
            <a:off x="838198" y="1567207"/>
            <a:ext cx="10515601" cy="4925668"/>
          </a:xfrm>
        </p:spPr>
        <p:txBody>
          <a:bodyPr>
            <a:normAutofit fontScale="85000" lnSpcReduction="10000"/>
          </a:bodyPr>
          <a:lstStyle/>
          <a:p>
            <a:pPr algn="just">
              <a:spcAft>
                <a:spcPts val="1200"/>
              </a:spcAft>
            </a:pPr>
            <a:r>
              <a:rPr lang="en-IN" sz="2400" dirty="0">
                <a:latin typeface="Cambria" panose="02040503050406030204" pitchFamily="18" charset="0"/>
                <a:ea typeface="Cambria" panose="02040503050406030204" pitchFamily="18" charset="0"/>
              </a:rPr>
              <a:t>Setting up an Institute of </a:t>
            </a:r>
            <a:r>
              <a:rPr lang="en-IN" sz="2400" dirty="0" err="1">
                <a:latin typeface="Cambria" panose="02040503050406030204" pitchFamily="18" charset="0"/>
                <a:ea typeface="Cambria" panose="02040503050406030204" pitchFamily="18" charset="0"/>
              </a:rPr>
              <a:t>Similipal</a:t>
            </a:r>
            <a:r>
              <a:rPr lang="en-IN" sz="2400" dirty="0">
                <a:latin typeface="Cambria" panose="02040503050406030204" pitchFamily="18" charset="0"/>
                <a:ea typeface="Cambria" panose="02040503050406030204" pitchFamily="18" charset="0"/>
              </a:rPr>
              <a:t> Biosphere Studies to supplement and support the ongoing research activities in the </a:t>
            </a:r>
            <a:r>
              <a:rPr lang="en-IN" sz="2400" dirty="0" err="1">
                <a:latin typeface="Cambria" panose="02040503050406030204" pitchFamily="18" charset="0"/>
                <a:ea typeface="Cambria" panose="02040503050406030204" pitchFamily="18" charset="0"/>
              </a:rPr>
              <a:t>Similipal</a:t>
            </a:r>
            <a:r>
              <a:rPr lang="en-IN" sz="2400" dirty="0">
                <a:latin typeface="Cambria" panose="02040503050406030204" pitchFamily="18" charset="0"/>
                <a:ea typeface="Cambria" panose="02040503050406030204" pitchFamily="18" charset="0"/>
              </a:rPr>
              <a:t> Biosphere Reserve by the Forest Department.</a:t>
            </a:r>
          </a:p>
          <a:p>
            <a:pPr algn="just">
              <a:spcAft>
                <a:spcPts val="1200"/>
              </a:spcAft>
            </a:pPr>
            <a:r>
              <a:rPr lang="en-IN" sz="2400" dirty="0">
                <a:latin typeface="Cambria" panose="02040503050406030204" pitchFamily="18" charset="0"/>
                <a:ea typeface="Cambria" panose="02040503050406030204" pitchFamily="18" charset="0"/>
              </a:rPr>
              <a:t>Infrastructure with state-of-the art laboratory facilities, Interpretation Centre and a model of </a:t>
            </a:r>
            <a:r>
              <a:rPr lang="en-IN" sz="2400" dirty="0" err="1">
                <a:latin typeface="Cambria" panose="02040503050406030204" pitchFamily="18" charset="0"/>
                <a:ea typeface="Cambria" panose="02040503050406030204" pitchFamily="18" charset="0"/>
              </a:rPr>
              <a:t>Similipal</a:t>
            </a:r>
            <a:r>
              <a:rPr lang="en-IN" sz="2400" dirty="0">
                <a:latin typeface="Cambria" panose="02040503050406030204" pitchFamily="18" charset="0"/>
                <a:ea typeface="Cambria" panose="02040503050406030204" pitchFamily="18" charset="0"/>
              </a:rPr>
              <a:t> Biosphere Reserve.</a:t>
            </a:r>
          </a:p>
          <a:p>
            <a:pPr algn="just">
              <a:spcAft>
                <a:spcPts val="1200"/>
              </a:spcAft>
            </a:pPr>
            <a:r>
              <a:rPr lang="en-IN" sz="2400" dirty="0">
                <a:latin typeface="Cambria" panose="02040503050406030204" pitchFamily="18" charset="0"/>
                <a:ea typeface="Cambria" panose="02040503050406030204" pitchFamily="18" charset="0"/>
              </a:rPr>
              <a:t>The Biosphere Reserve Action programme of SBR envisages a Research Committee and a Local Coordination Committee. The Institute can contribute significantly to both the Committees.</a:t>
            </a:r>
          </a:p>
          <a:p>
            <a:pPr algn="just">
              <a:spcAft>
                <a:spcPts val="1200"/>
              </a:spcAft>
            </a:pPr>
            <a:r>
              <a:rPr lang="en-IN" sz="2400" dirty="0">
                <a:latin typeface="Cambria" panose="02040503050406030204" pitchFamily="18" charset="0"/>
                <a:ea typeface="Cambria" panose="02040503050406030204" pitchFamily="18" charset="0"/>
              </a:rPr>
              <a:t>Adaptive research on climate change impacts on biodiversity and ecosystem.</a:t>
            </a:r>
          </a:p>
          <a:p>
            <a:pPr algn="just">
              <a:spcAft>
                <a:spcPts val="1200"/>
              </a:spcAft>
            </a:pPr>
            <a:r>
              <a:rPr lang="en-IN" sz="2400" dirty="0">
                <a:latin typeface="Cambria" panose="02040503050406030204" pitchFamily="18" charset="0"/>
                <a:ea typeface="Cambria" panose="02040503050406030204" pitchFamily="18" charset="0"/>
              </a:rPr>
              <a:t>Development of curriculum for Forest Department personnel for their scholarly development, quality upgradation and career advancement like Executive Ph.D., capacity development programmes for the front-line forest staff, certificate courses in Information Technology etc.</a:t>
            </a:r>
          </a:p>
          <a:p>
            <a:pPr algn="just">
              <a:spcAft>
                <a:spcPts val="1200"/>
              </a:spcAft>
            </a:pPr>
            <a:r>
              <a:rPr lang="en-IN" sz="2400" dirty="0">
                <a:latin typeface="Cambria" panose="02040503050406030204" pitchFamily="18" charset="0"/>
                <a:ea typeface="Cambria" panose="02040503050406030204" pitchFamily="18" charset="0"/>
              </a:rPr>
              <a:t>Curriculum may also be designed in consultation with the Forest Department. </a:t>
            </a:r>
          </a:p>
          <a:p>
            <a:pPr algn="just">
              <a:spcAft>
                <a:spcPts val="1200"/>
              </a:spcAft>
            </a:pPr>
            <a:endParaRPr lang="en-IN" sz="2400" dirty="0">
              <a:latin typeface="Cambria" panose="02040503050406030204" pitchFamily="18" charset="0"/>
              <a:ea typeface="Cambria" panose="02040503050406030204" pitchFamily="18" charset="0"/>
            </a:endParaRPr>
          </a:p>
          <a:p>
            <a:pPr algn="just">
              <a:spcAft>
                <a:spcPts val="1200"/>
              </a:spcAft>
            </a:pPr>
            <a:endParaRPr lang="en-IN"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029082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813</TotalTime>
  <Words>1821</Words>
  <Application>Microsoft Office PowerPoint</Application>
  <PresentationFormat>Widescreen</PresentationFormat>
  <Paragraphs>275</Paragraphs>
  <Slides>18</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18</vt:i4>
      </vt:variant>
    </vt:vector>
  </HeadingPairs>
  <TitlesOfParts>
    <vt:vector size="31" baseType="lpstr">
      <vt:lpstr>Aharoni</vt:lpstr>
      <vt:lpstr>Amasis MT Pro Black</vt:lpstr>
      <vt:lpstr>Arial</vt:lpstr>
      <vt:lpstr>Arial Rounded MT Bold</vt:lpstr>
      <vt:lpstr>Berlin Sans FB Demi</vt:lpstr>
      <vt:lpstr>Bodoni MT</vt:lpstr>
      <vt:lpstr>Calibri</vt:lpstr>
      <vt:lpstr>Calibri Light</vt:lpstr>
      <vt:lpstr>Cambria</vt:lpstr>
      <vt:lpstr>Shrikhand</vt:lpstr>
      <vt:lpstr>Teko SemiBold</vt:lpstr>
      <vt:lpstr>Times New Roman</vt:lpstr>
      <vt:lpstr>Office Theme</vt:lpstr>
      <vt:lpstr>PowerPoint Presentation</vt:lpstr>
      <vt:lpstr>Genesis</vt:lpstr>
      <vt:lpstr>Current team</vt:lpstr>
      <vt:lpstr>OBJECTIVES</vt:lpstr>
      <vt:lpstr>Research Thrust Areas</vt:lpstr>
      <vt:lpstr>Research Projects  (2005-till date)  Ongoing- 02  Completed- 19</vt:lpstr>
      <vt:lpstr>PowerPoint Presentation</vt:lpstr>
      <vt:lpstr>PowerPoint Presentation</vt:lpstr>
      <vt:lpstr>M.Sc./ M. Phil./ Ph.D. theses</vt:lpstr>
      <vt:lpstr>Forest Officers granted Ph.D.s by MSCBU</vt:lpstr>
      <vt:lpstr>Remarkable publications on Similipal by faculty of MSCBU</vt:lpstr>
      <vt:lpstr>PowerPoint Presentation</vt:lpstr>
      <vt:lpstr>Research Publications-&gt;100 </vt:lpstr>
      <vt:lpstr>Books  published </vt:lpstr>
      <vt:lpstr>Seminars/Workshops/Training programmes Organized</vt:lpstr>
      <vt:lpstr>Nearly 50% faculty members involved in CSS activities</vt:lpstr>
      <vt:lpstr>Other activities undertaken by MSCBU regarding Similipal</vt:lpstr>
      <vt:lpstr>Future Plans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CUCKOO MAHAPATRA</dc:creator>
  <cp:lastModifiedBy>CUCKOO MAHAPATRA</cp:lastModifiedBy>
  <cp:revision>113</cp:revision>
  <dcterms:created xsi:type="dcterms:W3CDTF">2023-01-06T15:46:59Z</dcterms:created>
  <dcterms:modified xsi:type="dcterms:W3CDTF">2023-01-11T16:00:31Z</dcterms:modified>
</cp:coreProperties>
</file>